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71" r:id="rId5"/>
    <p:sldId id="272" r:id="rId6"/>
    <p:sldId id="275" r:id="rId7"/>
    <p:sldId id="274" r:id="rId8"/>
    <p:sldId id="259" r:id="rId9"/>
    <p:sldId id="267" r:id="rId10"/>
    <p:sldId id="262" r:id="rId11"/>
    <p:sldId id="264" r:id="rId12"/>
    <p:sldId id="261" r:id="rId13"/>
    <p:sldId id="263" r:id="rId14"/>
    <p:sldId id="269" r:id="rId15"/>
    <p:sldId id="278" r:id="rId16"/>
    <p:sldId id="279" r:id="rId17"/>
    <p:sldId id="268" r:id="rId18"/>
    <p:sldId id="281" r:id="rId19"/>
    <p:sldId id="280" r:id="rId20"/>
    <p:sldId id="270" r:id="rId21"/>
    <p:sldId id="26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4309" autoAdjust="0"/>
  </p:normalViewPr>
  <p:slideViewPr>
    <p:cSldViewPr snapToGrid="0">
      <p:cViewPr varScale="1">
        <p:scale>
          <a:sx n="96" d="100"/>
          <a:sy n="96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3BA53-853A-4FB6-ACBF-AAB30E8707F1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D27E9-D21A-4FCD-86B6-58D7103F7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0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En 2016, un rapport du BIT révélait que 2,2 millions de travailleurs dans le monde mouraient chaque année dans le cadre de leur travail, à la suite d’un accident du travail ou d’une maladie professionnelle, soit 5 000 personnes par jour.</a:t>
            </a:r>
          </a:p>
          <a:p>
            <a:r>
              <a:rPr lang="fr-FR" sz="1200" dirty="0"/>
              <a:t>Les dangers et risques plus traditionnels ont reculé ou ont été éliminés, par exemple grâce à l’automatisation des installations, les nouvelles technologies ont aussi créé de nouveaux risques</a:t>
            </a:r>
          </a:p>
          <a:p>
            <a:r>
              <a:rPr lang="fr-FR" sz="1200" dirty="0"/>
              <a:t>La </a:t>
            </a:r>
            <a:r>
              <a:rPr lang="fr-FR" sz="1200" i="1" dirty="0"/>
              <a:t>Prévention</a:t>
            </a:r>
            <a:r>
              <a:rPr lang="fr-FR" sz="1200" dirty="0"/>
              <a:t> des risques représente un enjeu considérable compte tenu du nombre d'accidents du travail et des maladies professionnelles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82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Nouvelles technologies et nouveaux processus de production, par exemple nanotechnologies, biotechnologies</a:t>
            </a:r>
            <a:br>
              <a:rPr lang="fr-FR" dirty="0"/>
            </a:br>
            <a:r>
              <a:rPr lang="fr-FR" dirty="0">
                <a:latin typeface="Arial" panose="020B0604020202020204" pitchFamily="34" charset="0"/>
              </a:rPr>
              <a:t>• Nouvelles conditions de travail, par exemple charges de travail plus élevées ,intensification des tâches due aux compressions d’effectifs, mauvaises conditions associées à la migration de travail, emplois dans l’économie informelle</a:t>
            </a:r>
            <a:br>
              <a:rPr lang="fr-FR" dirty="0"/>
            </a:br>
            <a:r>
              <a:rPr lang="fr-FR" dirty="0">
                <a:latin typeface="Arial" panose="020B0604020202020204" pitchFamily="34" charset="0"/>
              </a:rPr>
              <a:t>• Formes émergentes d’emploi, par exemple emploi indépendant, externalisation, contrats temporaires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98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Une grande partie de la main-d'œuvre disponible est composée de salariés de cette tranche d'âge : adaptation des conditions de travail,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ne peut améliorer que ce que l’on mesure : plaider pour l’évaluation comme condition de la prévention (« essayez de maigrir sans vous peser »)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48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Modélisation épidémiologie</a:t>
            </a:r>
            <a:r>
              <a:rPr lang="fr-FR" baseline="0" dirty="0"/>
              <a:t> et surveillance des risques sanitaires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8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27E9-D21A-4FCD-86B6-58D7103F7DA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3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7800" y="0"/>
            <a:ext cx="5461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2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9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84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mkFldName"/>
          <p:cNvSpPr txBox="1"/>
          <p:nvPr userDrawn="1"/>
        </p:nvSpPr>
        <p:spPr>
          <a:xfrm>
            <a:off x="672000" y="5490001"/>
            <a:ext cx="1017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2" name="bmkFld10PresentationTitle"/>
          <p:cNvSpPr txBox="1"/>
          <p:nvPr userDrawn="1"/>
        </p:nvSpPr>
        <p:spPr>
          <a:xfrm>
            <a:off x="3072000" y="6285601"/>
            <a:ext cx="384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50">
              <a:solidFill>
                <a:srgbClr val="6F6F6F"/>
              </a:solidFill>
            </a:endParaRPr>
          </a:p>
        </p:txBody>
      </p:sp>
      <p:sp>
        <p:nvSpPr>
          <p:cNvPr id="20" name="bmkHeader"/>
          <p:cNvSpPr txBox="1"/>
          <p:nvPr userDrawn="1"/>
        </p:nvSpPr>
        <p:spPr>
          <a:xfrm>
            <a:off x="672000" y="255600"/>
            <a:ext cx="10176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rgbClr val="25397D"/>
              </a:solidFill>
            </a:endParaRPr>
          </a:p>
        </p:txBody>
      </p:sp>
      <p:sp>
        <p:nvSpPr>
          <p:cNvPr id="17" name="bmkFldDateOfPresentation"/>
          <p:cNvSpPr txBox="1"/>
          <p:nvPr userDrawn="1"/>
        </p:nvSpPr>
        <p:spPr>
          <a:xfrm>
            <a:off x="3072000" y="6174001"/>
            <a:ext cx="1536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50">
              <a:solidFill>
                <a:srgbClr val="6F6F6F"/>
              </a:solidFill>
            </a:endParaRPr>
          </a:p>
        </p:txBody>
      </p:sp>
      <p:sp>
        <p:nvSpPr>
          <p:cNvPr id="4098" name="Title 409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000" y="4561200"/>
            <a:ext cx="10176000" cy="360000"/>
          </a:xfrm>
        </p:spPr>
        <p:txBody>
          <a:bodyPr anchor="b" anchorCtr="0"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2000" y="4939200"/>
            <a:ext cx="10176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598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2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7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8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Sylvie ZNATY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77800" y="0"/>
            <a:ext cx="5461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4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6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7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05/04/2022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Sylvie ZNATY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E530-31CB-48E9-9158-8CED47BBB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securite-sanitaire.cnam.fr/unites-enseignement/ihie-hyten/responsable-hse-et-sante-au-travail-200595.kjsp?RH=PRESDI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risquesprofessionnels.ameli.fr/statistiques-et-analyse/sinistralite-atmp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2262000" y="920893"/>
            <a:ext cx="7668000" cy="39162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62000" y="2445861"/>
            <a:ext cx="743440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club </a:t>
            </a:r>
            <a:r>
              <a:rPr lang="fr-FR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 Entrepreneurs </a:t>
            </a: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 CNAM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3590728" y="4675326"/>
            <a:ext cx="458552" cy="119268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Espace réservé du contenu 5"/>
          <p:cNvSpPr txBox="1">
            <a:spLocks/>
          </p:cNvSpPr>
          <p:nvPr/>
        </p:nvSpPr>
        <p:spPr bwMode="auto">
          <a:xfrm rot="20837464">
            <a:off x="3590306" y="3637391"/>
            <a:ext cx="5272045" cy="85421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  <a:tabLst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4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486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648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810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972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lang="en-US" sz="1600" dirty="0" smtClean="0">
                <a:solidFill>
                  <a:schemeClr val="bg2"/>
                </a:solidFill>
                <a:latin typeface="+mn-lt"/>
              </a:defRPr>
            </a:lvl6pPr>
            <a:lvl7pPr marL="1134000" indent="-162000" algn="l" rtl="0" eaLnBrk="1" fontAlgn="base" hangingPunct="1"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lang="en-US" sz="1600" dirty="0" smtClean="0">
                <a:solidFill>
                  <a:schemeClr val="bg2"/>
                </a:solidFill>
                <a:latin typeface="+mn-lt"/>
              </a:defRPr>
            </a:lvl7pPr>
            <a:lvl8pPr marL="22780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tabLst>
                <a:tab pos="176213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7352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tabLst>
                <a:tab pos="176213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4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vous souhaite  </a:t>
            </a:r>
            <a:endParaRPr lang="fr-FR" sz="4400" i="1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8369760" y="3699466"/>
            <a:ext cx="458552" cy="119268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ZoneTexte 20"/>
          <p:cNvSpPr txBox="1"/>
          <p:nvPr/>
        </p:nvSpPr>
        <p:spPr>
          <a:xfrm>
            <a:off x="3418453" y="5074104"/>
            <a:ext cx="5373589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bienvenue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4" name="Espace réservé du contenu 5"/>
          <p:cNvSpPr txBox="1">
            <a:spLocks/>
          </p:cNvSpPr>
          <p:nvPr/>
        </p:nvSpPr>
        <p:spPr bwMode="auto">
          <a:xfrm rot="20986197">
            <a:off x="4127246" y="1147048"/>
            <a:ext cx="3571209" cy="85421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  <a:tabLst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4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486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648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810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972000" indent="-162000" algn="l" rtl="0" eaLnBrk="1" fontAlgn="base" hangingPunct="1">
              <a:lnSpc>
                <a:spcPts val="1920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lang="en-US" sz="1600" dirty="0" smtClean="0">
                <a:solidFill>
                  <a:schemeClr val="bg2"/>
                </a:solidFill>
                <a:latin typeface="+mn-lt"/>
              </a:defRPr>
            </a:lvl6pPr>
            <a:lvl7pPr marL="1134000" indent="-162000" algn="l" rtl="0" eaLnBrk="1" fontAlgn="base" hangingPunct="1">
              <a:spcBef>
                <a:spcPts val="600"/>
              </a:spcBef>
              <a:spcAft>
                <a:spcPct val="0"/>
              </a:spcAft>
              <a:buSzPct val="85000"/>
              <a:buChar char="•"/>
              <a:tabLst/>
              <a:defRPr lang="en-US" sz="1600" dirty="0" smtClean="0">
                <a:solidFill>
                  <a:schemeClr val="bg2"/>
                </a:solidFill>
                <a:latin typeface="+mn-lt"/>
              </a:defRPr>
            </a:lvl7pPr>
            <a:lvl8pPr marL="22780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tabLst>
                <a:tab pos="176213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7352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tabLst>
                <a:tab pos="176213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48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Bonjour!</a:t>
            </a:r>
            <a:endParaRPr lang="fr-FR" sz="4800" i="1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8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20800" y="1368425"/>
            <a:ext cx="10515600" cy="4351338"/>
          </a:xfrm>
        </p:spPr>
        <p:txBody>
          <a:bodyPr>
            <a:noAutofit/>
          </a:bodyPr>
          <a:lstStyle/>
          <a:p>
            <a:r>
              <a:rPr lang="fr-FR" sz="2000" dirty="0"/>
              <a:t>réorganisation du travail, compressions d’effectifs, sous-traitance, externalisation, </a:t>
            </a:r>
          </a:p>
          <a:p>
            <a:r>
              <a:rPr lang="fr-FR" sz="2000" dirty="0"/>
              <a:t>Formes émergentes d’emploi : emploi indépendant, externalisation, contrats temporaires, black </a:t>
            </a:r>
            <a:r>
              <a:rPr lang="fr-FR" sz="2000" dirty="0" err="1"/>
              <a:t>market</a:t>
            </a:r>
            <a:endParaRPr lang="fr-FR" sz="2000" dirty="0"/>
          </a:p>
          <a:p>
            <a:r>
              <a:rPr lang="fr-FR" sz="2000" dirty="0"/>
              <a:t>équilibre vie professionnelle / vie privée</a:t>
            </a:r>
          </a:p>
          <a:p>
            <a:r>
              <a:rPr lang="fr-FR" sz="2000" dirty="0"/>
              <a:t>augmentation du stress lié au travail exacerbé par une crise mondiale</a:t>
            </a:r>
          </a:p>
          <a:p>
            <a:r>
              <a:rPr lang="fr-FR" sz="2000" dirty="0"/>
              <a:t>augmentation du nombre des travailleurs migrants : situation précaire, obligés d’accepter des emplois mal rémunérés, assujettis à des normes de SST peu contraignantes, mauvaises conditions de travail</a:t>
            </a:r>
          </a:p>
          <a:p>
            <a:r>
              <a:rPr lang="fr-FR" sz="2000" dirty="0"/>
              <a:t>Les profils d’âge de la population active évoluent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493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Changements sociaux ou organisationnels dans les tendances de l’emploi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5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08100" y="1062038"/>
            <a:ext cx="10515600" cy="2252662"/>
          </a:xfrm>
        </p:spPr>
        <p:txBody>
          <a:bodyPr>
            <a:normAutofit/>
          </a:bodyPr>
          <a:lstStyle/>
          <a:p>
            <a:r>
              <a:rPr lang="fr-FR" sz="2400" dirty="0"/>
              <a:t>l’hypertension, les ulcères digestifs et les maladies cardiovasculaires</a:t>
            </a:r>
          </a:p>
          <a:p>
            <a:r>
              <a:rPr lang="fr-FR" sz="2400" dirty="0"/>
              <a:t>Les facteurs liés au mode de vie personnel, comme la violence, l’abus de drogues, de tabac et d’alcool et des relations familiales et personnelles tendues ; dépression, suicide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</a:rPr>
              <a:t>le stress est à l’origine de 50 à 60 % de la totalité des journées de travail perdue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38200" y="-38099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Facteurs psychosociaux et stress lié au travail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3476350"/>
            <a:ext cx="4073801" cy="288000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308100" y="4820047"/>
            <a:ext cx="6235701" cy="137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ils doivent faire face aux impératifs industriels et commerciaux de plus en plus contraignants et impitoyables. (compressions, suppressions de postes, chômage technique, délocalisations ….). </a:t>
            </a:r>
          </a:p>
          <a:p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02002" y="3752055"/>
            <a:ext cx="6270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La défaillance psychologique des dirigeants et des cadres d’entreprise</a:t>
            </a:r>
            <a:br>
              <a:rPr lang="fr-FR" sz="2800" b="1" dirty="0"/>
            </a:b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9348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46200" y="2005012"/>
            <a:ext cx="8813800" cy="19192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nanotechnologies et aux biotechnologies</a:t>
            </a:r>
          </a:p>
          <a:p>
            <a:pPr lvl="0"/>
            <a:r>
              <a:rPr lang="fr-FR" dirty="0"/>
              <a:t>Risques biologiques et biotechnologies</a:t>
            </a:r>
          </a:p>
          <a:p>
            <a:pPr lvl="0"/>
            <a:r>
              <a:rPr lang="fr-FR" dirty="0"/>
              <a:t>Risques chimiques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28700" y="32067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Nouvelles technologies : </a:t>
            </a:r>
            <a:r>
              <a:rPr lang="fr-FR" sz="2800" dirty="0"/>
              <a:t>nouveaux processus de production</a:t>
            </a:r>
            <a:endParaRPr lang="fr-FR" sz="2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74" y="3924300"/>
            <a:ext cx="5379501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8200" y="3211979"/>
            <a:ext cx="11036300" cy="2967691"/>
          </a:xfrm>
        </p:spPr>
        <p:txBody>
          <a:bodyPr>
            <a:noAutofit/>
          </a:bodyPr>
          <a:lstStyle/>
          <a:p>
            <a:r>
              <a:rPr lang="fr-FR" sz="1800" dirty="0"/>
              <a:t>allongement de la vie professionnelle </a:t>
            </a:r>
          </a:p>
          <a:p>
            <a:r>
              <a:rPr lang="fr-FR" sz="1800" dirty="0"/>
              <a:t>changements générés par des tendances techniques ou managériales : les seniors sont plus sensibles 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accélération des rythmes de travail : exigences accrues de productivité et de qualité,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intensification de la charge mentale : nouvelles technologies informatiques,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obsolescence rapide des connaissances 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flexibilité d'horaires ajustés en fonction de la demande et travail en horaires décalés,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réactivité et polyvalence dans des emplois de services</a:t>
            </a:r>
          </a:p>
          <a:p>
            <a:pPr marL="1168400">
              <a:buFont typeface="Wingdings" panose="05000000000000000000" pitchFamily="2" charset="2"/>
              <a:buChar char="ü"/>
            </a:pPr>
            <a:r>
              <a:rPr lang="fr-FR" sz="1800" dirty="0"/>
              <a:t>restructurations, changements de systèmes de gestion, d'outils et méthodes de production,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38200" y="-39291"/>
            <a:ext cx="11650789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Travailleurs âgés : </a:t>
            </a:r>
            <a:r>
              <a:rPr lang="fr-FR" sz="2800" dirty="0"/>
              <a:t>bien vieillir au travail est devenu un enjeu de taille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26" y="903387"/>
            <a:ext cx="7296174" cy="2131913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32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Sylvie ZNATY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27000"/>
            <a:ext cx="506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Conclusion : contrer l’incertitude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91400" y="353030"/>
            <a:ext cx="3736023" cy="1323439"/>
          </a:xfrm>
          <a:prstGeom prst="rect">
            <a:avLst/>
          </a:prstGeom>
          <a:solidFill>
            <a:srgbClr val="FFEFF5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/>
              <a:t>AT/MP stagnent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/>
              <a:t>Population vieillissante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/>
              <a:t>Crises et nouvelles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/>
              <a:t>Renforcement règlementaire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09650" y="1710453"/>
            <a:ext cx="11029950" cy="4481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1. Utiliser la technologie</a:t>
            </a:r>
          </a:p>
          <a:p>
            <a:r>
              <a:rPr lang="fr-FR" sz="2000" dirty="0"/>
              <a:t>outils et des méthodes pour la formation et le management. </a:t>
            </a:r>
          </a:p>
          <a:p>
            <a:r>
              <a:rPr lang="fr-FR" sz="2000" dirty="0"/>
              <a:t>des applications axées sur la sécurité et la santé au travail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2. Adopter une sécurité généralisée </a:t>
            </a:r>
            <a:endParaRPr lang="fr-FR" sz="2000" dirty="0"/>
          </a:p>
          <a:p>
            <a:r>
              <a:rPr lang="fr-FR" sz="2000" dirty="0"/>
              <a:t>intégrer tous les aspects de la prévention dans une organisation.</a:t>
            </a:r>
          </a:p>
          <a:p>
            <a:r>
              <a:rPr lang="fr-FR" sz="2000" dirty="0"/>
              <a:t>plaider pour l’évaluation comme condition de la prévention : </a:t>
            </a:r>
            <a:r>
              <a:rPr lang="fr-FR" sz="1600" i="1" dirty="0"/>
              <a:t>On ne peut améliorer que ce que l’on mesure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3. Rester à jour avec l'évolution des environnements de travail : </a:t>
            </a:r>
            <a:r>
              <a:rPr lang="fr-FR" sz="2000" dirty="0"/>
              <a:t>télétravail, flexibilité des horaires,            .   free-lance, </a:t>
            </a:r>
            <a:r>
              <a:rPr lang="fr-FR" sz="2000" dirty="0" err="1"/>
              <a:t>ubérisation</a:t>
            </a:r>
            <a:r>
              <a:rPr lang="fr-FR" sz="2000" dirty="0"/>
              <a:t>, black </a:t>
            </a:r>
            <a:r>
              <a:rPr lang="fr-FR" sz="2000" dirty="0" err="1"/>
              <a:t>market</a:t>
            </a:r>
            <a:r>
              <a:rPr lang="fr-FR" sz="2000" dirty="0"/>
              <a:t>…</a:t>
            </a:r>
          </a:p>
          <a:p>
            <a:r>
              <a:rPr lang="fr-FR" sz="2000" dirty="0"/>
              <a:t>répondre aux préoccupations, adopter la culture de sécurité.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4. Former les milléniaux à la sécurité et à la santé au travail</a:t>
            </a:r>
          </a:p>
          <a:p>
            <a:r>
              <a:rPr lang="fr-FR" sz="2000" dirty="0"/>
              <a:t>attentes différentes du travail et de tout ce qui s'y rapporte. </a:t>
            </a:r>
          </a:p>
        </p:txBody>
      </p:sp>
    </p:spTree>
    <p:extLst>
      <p:ext uri="{BB962C8B-B14F-4D97-AF65-F5344CB8AC3E}">
        <p14:creationId xmlns:p14="http://schemas.microsoft.com/office/powerpoint/2010/main" val="176205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12351" y="688369"/>
            <a:ext cx="194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Rôle des managers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67" y="370841"/>
            <a:ext cx="2486025" cy="2028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26" y="4472102"/>
            <a:ext cx="2648555" cy="19954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10484" y="3958270"/>
            <a:ext cx="196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MOOC ESTIM 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4119937" y="688369"/>
            <a:ext cx="2116476" cy="5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06391"/>
            <a:ext cx="5942744" cy="55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7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97" y="1434235"/>
            <a:ext cx="6685187" cy="3670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241573"/>
            <a:ext cx="9900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Chaire Prévention des risques professionnels et environnementaux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455" y="5001250"/>
            <a:ext cx="4997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En cours du soir ou à distance, au Cnam Paris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Certificat professionnel gestion des risques professionnels</a:t>
            </a:r>
          </a:p>
          <a:p>
            <a:pPr indent="174625"/>
            <a:r>
              <a:rPr lang="fr-FR" sz="1200" dirty="0"/>
              <a:t>Assistant en santé-sécurité au travail (Titre RNCP niveau III)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Licence professionnelle santé, évaluation et gestion des risques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Certificat de compétences prévention des risques professionnels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Responsable de projet en santé-sécurité au travail (Titre RNCP niveau II)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Hygiéniste du travail et de l'environnement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/>
              <a:t>(HYTEN - Titre RNCP niveau 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Ingénieur DPE - Ingénieur Gestion des risques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Doctorat Sécurité sanitaire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6850" y="5001250"/>
            <a:ext cx="417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 alternance, à Paris ou en régions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Assistant en santé-sécurité au travail (Titre RNCP niveau III)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Hygiéniste du travail et de l'environnement (HYTEN - Titre RNCP niveau 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Licence professionnelle santé, évaluation et gestion des risques dans les entreprises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Ingénieur </a:t>
            </a:r>
            <a:r>
              <a:rPr lang="fr-FR" sz="1400" dirty="0"/>
              <a:t>prévention des risques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72" y="2460851"/>
            <a:ext cx="1413502" cy="889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0800" y="3100497"/>
            <a:ext cx="283487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i="1" dirty="0"/>
              <a:t>158 centres d’enseignement</a:t>
            </a:r>
          </a:p>
          <a:p>
            <a:r>
              <a:rPr lang="fr-FR" i="1" dirty="0"/>
              <a:t>&gt; 800 inscrits/an</a:t>
            </a:r>
          </a:p>
          <a:p>
            <a:r>
              <a:rPr lang="fr-FR" i="1" dirty="0"/>
              <a:t>&gt; 200 diplômés/an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178" y="5434012"/>
            <a:ext cx="2524125" cy="1104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495838" y="1013999"/>
            <a:ext cx="31277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Laboratoire </a:t>
            </a:r>
            <a:r>
              <a:rPr lang="fr-FR" sz="2800" dirty="0" err="1">
                <a:solidFill>
                  <a:srgbClr val="C00000"/>
                </a:solidFill>
              </a:rPr>
              <a:t>MESuRS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986" y="1013999"/>
            <a:ext cx="3944221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Chaire Entreprise et santé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95838" y="1480401"/>
            <a:ext cx="31277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Depuis 2011 : </a:t>
            </a:r>
          </a:p>
          <a:p>
            <a:r>
              <a:rPr lang="fr-FR" sz="1400" dirty="0"/>
              <a:t>&gt; 20 grands projets de recherche </a:t>
            </a:r>
            <a:r>
              <a:rPr lang="fr-FR" sz="1200" dirty="0"/>
              <a:t>sur les risques infectieux et les risques professionnels</a:t>
            </a:r>
          </a:p>
          <a:p>
            <a:r>
              <a:rPr lang="fr-FR" sz="1400" dirty="0"/>
              <a:t>Très nombreuses publications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4395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2100" y="5782359"/>
            <a:ext cx="1264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 Il y a bien des manières de ne pas réussir, mais la plus sûre est de ne jamais prendre des risques 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Benjamin Franklin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610" r="3853" b="7382"/>
          <a:stretch/>
        </p:blipFill>
        <p:spPr>
          <a:xfrm>
            <a:off x="203200" y="2381"/>
            <a:ext cx="11544300" cy="5738019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</p:spTree>
    <p:extLst>
      <p:ext uri="{BB962C8B-B14F-4D97-AF65-F5344CB8AC3E}">
        <p14:creationId xmlns:p14="http://schemas.microsoft.com/office/powerpoint/2010/main" val="317222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pédagogique actuelle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Offre allant du bac + 2 au bac + 8</a:t>
            </a:r>
          </a:p>
          <a:p>
            <a:r>
              <a:rPr lang="fr-FR" dirty="0"/>
              <a:t>Premier cycle plutôt orienté santé-travail</a:t>
            </a:r>
          </a:p>
          <a:p>
            <a:r>
              <a:rPr lang="fr-FR" dirty="0"/>
              <a:t>Prise en compte des parcours professionnels dans les filières</a:t>
            </a:r>
          </a:p>
          <a:p>
            <a:r>
              <a:rPr lang="fr-FR" dirty="0"/>
              <a:t>Prise en compte de l’expérience dans l’obtention des diplômes </a:t>
            </a:r>
          </a:p>
          <a:p>
            <a:r>
              <a:rPr lang="fr-FR" dirty="0"/>
              <a:t>Optimisation des parcours par la validation des acquis d’expérience et des études supérieures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longue tradition au Cnam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1905 : premier cours de sécurité industrielle</a:t>
            </a:r>
          </a:p>
          <a:p>
            <a:r>
              <a:rPr lang="fr-FR" dirty="0"/>
              <a:t>1929 : Chaire de « Prévention des accidents » (Pr. André </a:t>
            </a:r>
            <a:r>
              <a:rPr lang="fr-FR" dirty="0" err="1"/>
              <a:t>Salmont</a:t>
            </a:r>
            <a:r>
              <a:rPr lang="fr-FR" dirty="0"/>
              <a:t>, ingénieur)</a:t>
            </a:r>
          </a:p>
          <a:p>
            <a:r>
              <a:rPr lang="fr-FR" dirty="0"/>
              <a:t>1943 : Chaire de « Sécurité du travail » puis Chaire de « Sécurité du travail, prévention des accidents et des maladies du travail » en 1958 (Pr. Henri de Frémont, médecin)</a:t>
            </a:r>
          </a:p>
          <a:p>
            <a:r>
              <a:rPr lang="fr-FR" dirty="0"/>
              <a:t>1982 : Chaire « d’Hygiène et sécurité de travail » (Pr. Xavier Cuny, ergonome)</a:t>
            </a:r>
          </a:p>
          <a:p>
            <a:r>
              <a:rPr lang="fr-FR" dirty="0"/>
              <a:t>2001 : Chaire « Hygiène et sécurité » (Pr. William Dab, médecin, ancien DGS)</a:t>
            </a:r>
          </a:p>
          <a:p>
            <a:r>
              <a:rPr lang="fr-FR" dirty="0"/>
              <a:t>2011 : Equipe RSS (risque, santé, sécurité)</a:t>
            </a:r>
          </a:p>
          <a:p>
            <a:pPr lvl="1"/>
            <a:r>
              <a:rPr lang="fr-FR" dirty="0"/>
              <a:t>Offre allant du BAC+2 (titre RNCP niveau 3) au BAC+5 (titre RNCP niveau 1, titre d’ingénieur) dans le domaine de la prévention des risques professionnels et environnementaux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3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0" y="581025"/>
            <a:ext cx="11763020" cy="5883275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</a:p>
        </p:txBody>
      </p:sp>
    </p:spTree>
    <p:extLst>
      <p:ext uri="{BB962C8B-B14F-4D97-AF65-F5344CB8AC3E}">
        <p14:creationId xmlns:p14="http://schemas.microsoft.com/office/powerpoint/2010/main" val="282106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8200" y="1379538"/>
            <a:ext cx="11239500" cy="435133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Périmètre de l’évaluation des risques </a:t>
            </a:r>
            <a:r>
              <a:rPr lang="fr-FR" sz="2400" dirty="0"/>
              <a:t>: organisation (RPS), poly expositions, </a:t>
            </a:r>
          </a:p>
          <a:p>
            <a:r>
              <a:rPr lang="fr-FR" sz="2400" dirty="0">
                <a:solidFill>
                  <a:srgbClr val="00B0F0"/>
                </a:solidFill>
              </a:rPr>
              <a:t>Contribution à l’évaluation des risques </a:t>
            </a:r>
            <a:r>
              <a:rPr lang="fr-FR" sz="2400" dirty="0"/>
              <a:t>: </a:t>
            </a:r>
            <a:r>
              <a:rPr lang="fr-FR" sz="2000" dirty="0"/>
              <a:t>CSE, CHSCT, référent prévention, Service de prévention en santé travail</a:t>
            </a:r>
          </a:p>
          <a:p>
            <a:r>
              <a:rPr lang="fr-FR" sz="2400" dirty="0"/>
              <a:t>Consultation du CSE (DUERP)</a:t>
            </a:r>
          </a:p>
          <a:p>
            <a:r>
              <a:rPr lang="fr-FR" sz="2400" dirty="0"/>
              <a:t>Conservation du DUERP : 40 ans et mise à disposition du DUERP : CSE, SPST, IT, branches…</a:t>
            </a:r>
          </a:p>
          <a:p>
            <a:r>
              <a:rPr lang="fr-FR" sz="2400" dirty="0" err="1"/>
              <a:t>Papripact</a:t>
            </a:r>
            <a:r>
              <a:rPr lang="fr-FR" sz="2400" dirty="0"/>
              <a:t> </a:t>
            </a:r>
            <a:r>
              <a:rPr lang="fr-FR" sz="1600" dirty="0"/>
              <a:t>Programme Annuel de Prévention des Risques Professionnels et d'Amélioration des Conditions de Travail</a:t>
            </a:r>
            <a:r>
              <a:rPr lang="fr-FR" sz="2400" dirty="0"/>
              <a:t>) </a:t>
            </a:r>
          </a:p>
          <a:p>
            <a:r>
              <a:rPr lang="fr-FR" sz="2400" dirty="0"/>
              <a:t>Formation en SST : délégués du personnel et préventeurs</a:t>
            </a:r>
          </a:p>
          <a:p>
            <a:r>
              <a:rPr lang="fr-FR" sz="2400" dirty="0"/>
              <a:t>QVT </a:t>
            </a:r>
            <a:r>
              <a:rPr lang="fr-FR" sz="2400" dirty="0">
                <a:sym typeface="Wingdings" panose="05000000000000000000" pitchFamily="2" charset="2"/>
              </a:rPr>
              <a:t> QVCT : </a:t>
            </a:r>
            <a:r>
              <a:rPr lang="fr-FR" sz="1800" dirty="0"/>
              <a:t>ANI du 9 décembre 2020 </a:t>
            </a:r>
            <a:r>
              <a:rPr lang="fr-FR" sz="2400" dirty="0"/>
              <a:t>renforcement des services de santé au travail, amélioration des conditions de travail et la performance des pratiques managériales, le maintien dans l’emploi, les trajectoires professionnelles, la conduite des transformations</a:t>
            </a:r>
          </a:p>
          <a:p>
            <a:r>
              <a:rPr lang="fr-FR" sz="2400" dirty="0">
                <a:solidFill>
                  <a:srgbClr val="00B0F0"/>
                </a:solidFill>
              </a:rPr>
              <a:t>Rendez vous </a:t>
            </a:r>
            <a:r>
              <a:rPr lang="fr-FR" sz="2400" dirty="0"/>
              <a:t>de liaison, transition professionnelle et Visites obligatoires : pré reprise, mi- carrière, post exposition professionnelle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200150" y="0"/>
            <a:ext cx="10515600" cy="1325563"/>
          </a:xfrm>
        </p:spPr>
        <p:txBody>
          <a:bodyPr/>
          <a:lstStyle/>
          <a:p>
            <a:r>
              <a:rPr lang="fr-FR" dirty="0"/>
              <a:t>Loi santé travail – </a:t>
            </a:r>
            <a:r>
              <a:rPr lang="fr-FR" sz="3200" dirty="0"/>
              <a:t>mars 2022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05/04/2022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77950" y="915193"/>
            <a:ext cx="10814050" cy="2643188"/>
          </a:xfrm>
        </p:spPr>
        <p:txBody>
          <a:bodyPr>
            <a:normAutofit/>
          </a:bodyPr>
          <a:lstStyle/>
          <a:p>
            <a:r>
              <a:rPr lang="fr-FR" sz="2000" dirty="0"/>
              <a:t>droit à un milieu de travail sûr et salubre </a:t>
            </a:r>
          </a:p>
          <a:p>
            <a:r>
              <a:rPr lang="fr-FR" sz="2000" dirty="0"/>
              <a:t>respecté à tous les niveaux, </a:t>
            </a:r>
          </a:p>
          <a:p>
            <a:r>
              <a:rPr lang="fr-FR" sz="2000" dirty="0"/>
              <a:t>mise en place d’un système de droits, de responsabilités et d’obligations </a:t>
            </a:r>
          </a:p>
          <a:p>
            <a:r>
              <a:rPr lang="fr-FR" sz="2000" dirty="0"/>
              <a:t>le principe de prévention se voit accorder la plus haute priorité.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08025" y="-95250"/>
            <a:ext cx="11715750" cy="1325563"/>
          </a:xfrm>
        </p:spPr>
        <p:txBody>
          <a:bodyPr>
            <a:normAutofit/>
          </a:bodyPr>
          <a:lstStyle/>
          <a:p>
            <a:r>
              <a:rPr lang="fr-FR" sz="2800" dirty="0"/>
              <a:t>Promotion d’une </a:t>
            </a:r>
            <a:r>
              <a:rPr lang="fr-FR" sz="2800" b="1" dirty="0"/>
              <a:t>culture préventive </a:t>
            </a:r>
            <a:r>
              <a:rPr lang="fr-FR" sz="2800" dirty="0"/>
              <a:t>de sécurité et de santé au niveau national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38200" y="3097212"/>
            <a:ext cx="11239500" cy="358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latin typeface="+mj-lt"/>
                <a:ea typeface="+mj-ea"/>
                <a:cs typeface="+mj-cs"/>
              </a:rPr>
              <a:t>Loi travail </a:t>
            </a:r>
            <a:r>
              <a:rPr lang="fr-FR" sz="1600" b="1" dirty="0">
                <a:latin typeface="+mj-lt"/>
                <a:ea typeface="+mj-ea"/>
                <a:cs typeface="+mj-cs"/>
              </a:rPr>
              <a:t>dernières évolutions au 30/03/2022</a:t>
            </a:r>
          </a:p>
          <a:p>
            <a:r>
              <a:rPr lang="fr-FR" sz="2000" dirty="0">
                <a:solidFill>
                  <a:srgbClr val="00B0F0"/>
                </a:solidFill>
              </a:rPr>
              <a:t>évaluation des risques </a:t>
            </a:r>
            <a:r>
              <a:rPr lang="fr-FR" sz="2000" dirty="0"/>
              <a:t>: organisation (RPS), poly expositions, </a:t>
            </a:r>
            <a:r>
              <a:rPr lang="fr-FR" sz="1800" dirty="0"/>
              <a:t>CSE, CHSCT, référent prévention, Service de prévention en santé travail</a:t>
            </a:r>
          </a:p>
          <a:p>
            <a:r>
              <a:rPr lang="fr-FR" sz="2000" dirty="0"/>
              <a:t>DUERP : Conservation 40 ans et mise à disposition du DUERP : CSE, SPST, IT, branches…</a:t>
            </a:r>
          </a:p>
          <a:p>
            <a:r>
              <a:rPr lang="fr-FR" sz="2000" dirty="0" err="1"/>
              <a:t>Papripact</a:t>
            </a:r>
            <a:r>
              <a:rPr lang="fr-FR" sz="2000" dirty="0"/>
              <a:t> </a:t>
            </a:r>
            <a:r>
              <a:rPr lang="fr-FR" sz="1400" dirty="0"/>
              <a:t>Programme Annuel de Prévention des Risques Professionnels et d'Amélioration des Conditions de Travail</a:t>
            </a:r>
            <a:r>
              <a:rPr lang="fr-FR" sz="2000" dirty="0"/>
              <a:t> </a:t>
            </a:r>
          </a:p>
          <a:p>
            <a:r>
              <a:rPr lang="fr-FR" sz="2000" dirty="0"/>
              <a:t>Formation en SST : délégués du personnel et préventeurs</a:t>
            </a:r>
          </a:p>
          <a:p>
            <a:r>
              <a:rPr lang="fr-FR" sz="2000" dirty="0"/>
              <a:t>QVT </a:t>
            </a:r>
            <a:r>
              <a:rPr lang="fr-FR" sz="2000" dirty="0">
                <a:sym typeface="Wingdings" panose="05000000000000000000" pitchFamily="2" charset="2"/>
              </a:rPr>
              <a:t> QVCT : </a:t>
            </a:r>
            <a:r>
              <a:rPr lang="fr-FR" sz="1600" dirty="0"/>
              <a:t>ANI (9/12/20)</a:t>
            </a:r>
            <a:r>
              <a:rPr lang="fr-FR" sz="2000" dirty="0"/>
              <a:t> amélioration des CT, performance managériales, maintien dans l’emploi, la conduite des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0665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4177567" cy="173035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751529" y="396040"/>
            <a:ext cx="6299200" cy="1721111"/>
          </a:xfrm>
        </p:spPr>
        <p:txBody>
          <a:bodyPr>
            <a:normAutofit/>
          </a:bodyPr>
          <a:lstStyle/>
          <a:p>
            <a:r>
              <a:rPr lang="fr-FR" sz="1800" dirty="0"/>
              <a:t>2,2 millions de travailleurs, soit 5 000 personnes par jour (BIT)</a:t>
            </a:r>
          </a:p>
          <a:p>
            <a:r>
              <a:rPr lang="fr-FR" sz="1800" dirty="0"/>
              <a:t>Les dangers et risques éliminés grâce à l’automatisation </a:t>
            </a:r>
          </a:p>
          <a:p>
            <a:r>
              <a:rPr lang="fr-FR" sz="1800" dirty="0"/>
              <a:t>les nouvelles technologies ont aussi créé de nouveaux risques</a:t>
            </a:r>
          </a:p>
          <a:p>
            <a:r>
              <a:rPr lang="fr-FR" sz="1800" dirty="0"/>
              <a:t>La </a:t>
            </a:r>
            <a:r>
              <a:rPr lang="fr-FR" sz="1800" i="1" dirty="0"/>
              <a:t>Prévention</a:t>
            </a:r>
            <a:r>
              <a:rPr lang="fr-FR" sz="1800" dirty="0"/>
              <a:t> des risques représente un enjeu considérable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1542"/>
            <a:ext cx="6515100" cy="37835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76097" y="6306621"/>
            <a:ext cx="285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(source : </a:t>
            </a:r>
            <a:r>
              <a:rPr lang="fr-FR" dirty="0">
                <a:hlinkClick r:id="rId5"/>
              </a:rPr>
              <a:t>assurance maladie</a:t>
            </a:r>
            <a:r>
              <a:rPr lang="fr-FR" dirty="0"/>
              <a:t>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38053"/>
            <a:ext cx="4316429" cy="39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38200" y="161165"/>
            <a:ext cx="1111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coût</a:t>
            </a:r>
            <a:r>
              <a:rPr lang="fr-FR" sz="2400" dirty="0"/>
              <a:t> d'un AT (</a:t>
            </a:r>
            <a:r>
              <a:rPr lang="fr-FR" sz="2400" b="1" dirty="0"/>
              <a:t>accident du travail</a:t>
            </a:r>
            <a:r>
              <a:rPr lang="fr-FR" sz="2400" dirty="0"/>
              <a:t>) 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5" y="1584011"/>
            <a:ext cx="9591675" cy="967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2820506"/>
            <a:ext cx="107315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Le </a:t>
            </a:r>
            <a:r>
              <a:rPr lang="fr-FR" sz="2000" b="1" dirty="0">
                <a:solidFill>
                  <a:srgbClr val="C00000"/>
                </a:solidFill>
              </a:rPr>
              <a:t>coût</a:t>
            </a:r>
            <a:r>
              <a:rPr lang="fr-FR" sz="2000" dirty="0">
                <a:solidFill>
                  <a:srgbClr val="C00000"/>
                </a:solidFill>
              </a:rPr>
              <a:t> indirect </a:t>
            </a:r>
            <a:r>
              <a:rPr lang="fr-FR" dirty="0"/>
              <a:t>concerne les dépenses assumées en totalité par l'entreprise.</a:t>
            </a:r>
          </a:p>
          <a:p>
            <a:r>
              <a:rPr lang="fr-FR" dirty="0"/>
              <a:t>Il peut représenter entre 3 et 5 fois la valeur du </a:t>
            </a:r>
            <a:r>
              <a:rPr lang="fr-FR" b="1" dirty="0"/>
              <a:t>coût</a:t>
            </a:r>
            <a:r>
              <a:rPr lang="fr-FR" dirty="0"/>
              <a:t> direct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052254"/>
            <a:ext cx="1004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Le </a:t>
            </a:r>
            <a:r>
              <a:rPr lang="fr-FR" sz="2000" b="1" dirty="0">
                <a:solidFill>
                  <a:srgbClr val="C00000"/>
                </a:solidFill>
              </a:rPr>
              <a:t>coût</a:t>
            </a:r>
            <a:r>
              <a:rPr lang="fr-FR" sz="2000" dirty="0">
                <a:solidFill>
                  <a:srgbClr val="C00000"/>
                </a:solidFill>
              </a:rPr>
              <a:t> direct </a:t>
            </a:r>
            <a:r>
              <a:rPr lang="fr-FR" dirty="0"/>
              <a:t>représente le montant des </a:t>
            </a:r>
            <a:r>
              <a:rPr lang="fr-FR" b="1" dirty="0"/>
              <a:t>frais</a:t>
            </a:r>
            <a:r>
              <a:rPr lang="fr-FR" dirty="0"/>
              <a:t> pris en charge par la cotisation AT/MP.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2000" y="3736182"/>
            <a:ext cx="4457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Le temps de traitement administratif du sinistre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Le temps de convalescence du blessé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La casse éventuelle de matériel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Le retard de livraison, de production, de projet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Perte potentielle de contrats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Le coût éventuel de formation du remplaçant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L’image de marque de votre entreprise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...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40737"/>
              </p:ext>
            </p:extLst>
          </p:nvPr>
        </p:nvGraphicFramePr>
        <p:xfrm>
          <a:off x="1041400" y="3826961"/>
          <a:ext cx="5556250" cy="152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59243">
                  <a:extLst>
                    <a:ext uri="{9D8B030D-6E8A-4147-A177-3AD203B41FA5}">
                      <a16:colId xmlns:a16="http://schemas.microsoft.com/office/drawing/2014/main" val="2286614534"/>
                    </a:ext>
                  </a:extLst>
                </a:gridCol>
                <a:gridCol w="2797007">
                  <a:extLst>
                    <a:ext uri="{9D8B030D-6E8A-4147-A177-3AD203B41FA5}">
                      <a16:colId xmlns:a16="http://schemas.microsoft.com/office/drawing/2014/main" val="36945925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AT avec arrêt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Coûts directs et indirects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50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AT + 24H à 1 semaine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3800€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86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AT + 1 semaine à 3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25000€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983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AT + 3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93000€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987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Décès du salarié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612000€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33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5966"/>
            <a:ext cx="7812808" cy="68220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876300"/>
            <a:ext cx="157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53400" y="876300"/>
            <a:ext cx="18923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21600" y="5867400"/>
            <a:ext cx="1244600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70" y="2290763"/>
            <a:ext cx="3334730" cy="2197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0966" r="14218" b="12794"/>
          <a:stretch/>
        </p:blipFill>
        <p:spPr>
          <a:xfrm>
            <a:off x="850900" y="2193925"/>
            <a:ext cx="3210259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5001"/>
            <a:ext cx="7812996" cy="4838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574" y="1082731"/>
            <a:ext cx="3731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</a:rPr>
              <a:t>Calcul du rapport coût/bénéfice de la prévention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Times New Roman" panose="02020603050405020304" pitchFamily="18" charset="0"/>
              </a:rPr>
              <a:t>conséquences financières évitées</a:t>
            </a:r>
            <a:br>
              <a:rPr lang="fr-FR" sz="1600" dirty="0"/>
            </a:br>
            <a:r>
              <a:rPr lang="fr-FR" sz="1600" dirty="0">
                <a:latin typeface="Times New Roman" panose="02020603050405020304" pitchFamily="18" charset="0"/>
              </a:rPr>
              <a:t>du fait de la non-survenue d’accidents ou de maladies professionnels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Times New Roman" panose="02020603050405020304" pitchFamily="18" charset="0"/>
              </a:rPr>
              <a:t>les investissements visant à améliorer les conditions de travail procurent des avantages directs en termes microéconomiques</a:t>
            </a:r>
          </a:p>
          <a:p>
            <a:endParaRPr lang="fr-FR" sz="1600" i="1" dirty="0">
              <a:latin typeface="Times New Roman" panose="02020603050405020304" pitchFamily="18" charset="0"/>
            </a:endParaRPr>
          </a:p>
          <a:p>
            <a:endParaRPr lang="fr-FR" sz="1600" i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409" y="5117476"/>
            <a:ext cx="7686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</a:rPr>
              <a:t>2011 par l’Association internationale de la Sécurité sociale (AISS) auprès de 300 sociétés dans 15 pays </a:t>
            </a:r>
            <a:endParaRPr lang="fr-FR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2721428" y="5433020"/>
            <a:ext cx="6531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rendement de 2,2. </a:t>
            </a:r>
          </a:p>
          <a:p>
            <a:r>
              <a:rPr lang="fr-FR" dirty="0"/>
              <a:t>Autrement dit, les entreprises peuvent espérer un retour potentiel de 2,20 euros pour chaque euro investi, par année et par salarié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67068"/>
            <a:ext cx="1014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La prévention des risques professionnels est-elle un obstacle à l’efficacité économique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60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65" y="5357558"/>
            <a:ext cx="1268969" cy="126896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14400" y="6223575"/>
            <a:ext cx="2743200" cy="365125"/>
          </a:xfrm>
        </p:spPr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96042" y="405902"/>
            <a:ext cx="1062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2019 :  perte d’environ 46 millions de journées de travail 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Coûts indirects : turn-over, à la baisse de productivité, à l’absentéisme et à l’image de marque dégradée.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1139598"/>
            <a:ext cx="5943600" cy="2771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8463" y="3998738"/>
            <a:ext cx="7375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1950 : </a:t>
            </a:r>
            <a:r>
              <a:rPr lang="fr-FR" dirty="0"/>
              <a:t>120 accidents pour 1000 salariés</a:t>
            </a:r>
            <a:endParaRPr lang="fr-FR" b="1" dirty="0"/>
          </a:p>
          <a:p>
            <a:pPr algn="ctr"/>
            <a:r>
              <a:rPr lang="fr-FR" b="1" dirty="0"/>
              <a:t>2017 : </a:t>
            </a:r>
            <a:r>
              <a:rPr lang="fr-FR" dirty="0"/>
              <a:t>33,4 accidents du travail pour 1000 salariés </a:t>
            </a:r>
          </a:p>
          <a:p>
            <a:pPr algn="ctr"/>
            <a:r>
              <a:rPr lang="fr-FR" b="1" dirty="0"/>
              <a:t>la sinistralité a atteint son niveau le plus bas mais stagne depuis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0606" y="5883847"/>
            <a:ext cx="337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Adaptation aux nouveaux risques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96042" y="5203489"/>
            <a:ext cx="6911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De la sécurité à la prévention : </a:t>
            </a:r>
            <a:r>
              <a:rPr lang="fr-FR" dirty="0"/>
              <a:t>évolutions réglementaires et doctrinales</a:t>
            </a:r>
          </a:p>
        </p:txBody>
      </p:sp>
    </p:spTree>
    <p:extLst>
      <p:ext uri="{BB962C8B-B14F-4D97-AF65-F5344CB8AC3E}">
        <p14:creationId xmlns:p14="http://schemas.microsoft.com/office/powerpoint/2010/main" val="169491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03300" y="146735"/>
            <a:ext cx="10960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Risques nouveaux et émergents liés à la sécurité et à la santé au travail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24" y="1676401"/>
            <a:ext cx="6407275" cy="4216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706752"/>
            <a:ext cx="6218146" cy="61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39800" y="492124"/>
            <a:ext cx="10515600" cy="6048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/>
              <a:t>Les directions d’entreprises jonglent de + en + avec :</a:t>
            </a:r>
          </a:p>
          <a:p>
            <a:pPr marL="0" indent="0">
              <a:buNone/>
            </a:pPr>
            <a:endParaRPr lang="fr-FR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 </a:t>
            </a:r>
            <a:r>
              <a:rPr lang="fr-FR" sz="2200" dirty="0"/>
              <a:t>des environnements internes </a:t>
            </a:r>
          </a:p>
          <a:p>
            <a:pPr marL="800100" lvl="2" indent="-342900"/>
            <a:r>
              <a:rPr lang="fr-FR" sz="2200" dirty="0"/>
              <a:t>technologisés, </a:t>
            </a:r>
          </a:p>
          <a:p>
            <a:pPr marL="800100" lvl="2" indent="-342900"/>
            <a:r>
              <a:rPr lang="fr-FR" sz="2200" dirty="0"/>
              <a:t>multiculturels, </a:t>
            </a:r>
          </a:p>
          <a:p>
            <a:pPr marL="800100" lvl="2" indent="-342900"/>
            <a:r>
              <a:rPr lang="fr-FR" sz="2200" dirty="0"/>
              <a:t>multi générationnels</a:t>
            </a:r>
            <a:r>
              <a:rPr lang="fr-FR" sz="1900" dirty="0"/>
              <a:t> </a:t>
            </a:r>
          </a:p>
          <a:p>
            <a:pPr lvl="1">
              <a:buFontTx/>
              <a:buChar char="-"/>
            </a:pPr>
            <a:endParaRPr lang="fr-FR" sz="2200" dirty="0"/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fr-FR" sz="2200" dirty="0"/>
              <a:t>des contextes externes turbulents</a:t>
            </a:r>
          </a:p>
          <a:p>
            <a:pPr marL="800100" lvl="2" indent="-342900"/>
            <a:r>
              <a:rPr lang="fr-FR" sz="2200" dirty="0"/>
              <a:t>forces économiques, politiques, sociales, culturelles </a:t>
            </a:r>
          </a:p>
          <a:p>
            <a:pPr marL="800100" lvl="2" indent="-342900"/>
            <a:r>
              <a:rPr lang="fr-FR" sz="2200" dirty="0"/>
              <a:t>des situations de crise (sanitaire, pétrole, monétaire, climatique, etc.) </a:t>
            </a:r>
          </a:p>
          <a:p>
            <a:pPr marL="800100" lvl="2" indent="-342900"/>
            <a:endParaRPr lang="fr-FR" sz="1900" dirty="0"/>
          </a:p>
          <a:p>
            <a:pPr marL="342900" lvl="2" indent="-342900">
              <a:buFont typeface="Wingdings" panose="05000000000000000000" pitchFamily="2" charset="2"/>
              <a:buChar char="q"/>
            </a:pPr>
            <a:r>
              <a:rPr lang="fr-FR" sz="2200" dirty="0"/>
              <a:t> une sensibilité accrue de la population en matière </a:t>
            </a:r>
          </a:p>
          <a:p>
            <a:pPr marL="800100" lvl="2" indent="-342900"/>
            <a:r>
              <a:rPr lang="fr-FR" sz="2200" dirty="0"/>
              <a:t>d’éthique et de gouvernance, </a:t>
            </a:r>
          </a:p>
          <a:p>
            <a:pPr marL="800100" lvl="2" indent="-342900"/>
            <a:r>
              <a:rPr lang="fr-FR" sz="2200" dirty="0"/>
              <a:t>d’environnement, </a:t>
            </a:r>
          </a:p>
          <a:p>
            <a:pPr marL="800100" lvl="2" indent="-342900"/>
            <a:r>
              <a:rPr lang="fr-FR" sz="2200" dirty="0"/>
              <a:t>de responsabilité sociale et de développement durable </a:t>
            </a:r>
          </a:p>
          <a:p>
            <a:pPr marL="342900" lvl="2" indent="-342900">
              <a:buFontTx/>
              <a:buChar char="-"/>
            </a:pPr>
            <a:endParaRPr lang="fr-FR" dirty="0"/>
          </a:p>
          <a:p>
            <a:pPr marL="0" lvl="2" indent="0">
              <a:buNone/>
            </a:pPr>
            <a:r>
              <a:rPr lang="fr-FR" dirty="0">
                <a:sym typeface="Wingdings" panose="05000000000000000000" pitchFamily="2" charset="2"/>
              </a:rPr>
              <a:t>				 </a:t>
            </a:r>
            <a:r>
              <a:rPr lang="fr-FR" sz="2600" dirty="0">
                <a:solidFill>
                  <a:srgbClr val="C00000"/>
                </a:solidFill>
                <a:sym typeface="Wingdings" panose="05000000000000000000" pitchFamily="2" charset="2"/>
              </a:rPr>
              <a:t>R</a:t>
            </a:r>
            <a:r>
              <a:rPr lang="fr-FR" sz="2600" dirty="0">
                <a:solidFill>
                  <a:srgbClr val="C00000"/>
                </a:solidFill>
              </a:rPr>
              <a:t>éveil du niveau de conscience collective.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05/04/2022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Sylvie ZNATY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047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1892</Words>
  <Application>Microsoft Macintosh PowerPoint</Application>
  <PresentationFormat>Grand écran</PresentationFormat>
  <Paragraphs>221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Britannic Bold</vt:lpstr>
      <vt:lpstr>Calibri</vt:lpstr>
      <vt:lpstr>Calibri Light</vt:lpstr>
      <vt:lpstr>Century Gothic</vt:lpstr>
      <vt:lpstr>Harlow Solid Italic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Changements sociaux ou organisationnels dans les tendances de l’emploi</vt:lpstr>
      <vt:lpstr>Facteurs psychosociaux et stress lié au travail</vt:lpstr>
      <vt:lpstr>Nouvelles technologies : nouveaux processus de production</vt:lpstr>
      <vt:lpstr>Travailleurs âgés : bien vieillir au travail est devenu un enjeu de taille</vt:lpstr>
      <vt:lpstr>Présentation PowerPoint</vt:lpstr>
      <vt:lpstr>Présentation PowerPoint</vt:lpstr>
      <vt:lpstr>Présentation PowerPoint</vt:lpstr>
      <vt:lpstr>Présentation PowerPoint</vt:lpstr>
      <vt:lpstr>Offre pédagogique actuelle</vt:lpstr>
      <vt:lpstr>Une longue tradition au Cnam</vt:lpstr>
      <vt:lpstr>Loi santé travail – mars 2022</vt:lpstr>
      <vt:lpstr>Promotion d’une culture préventive de sécurité et de santé au niveau national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AVION</dc:title>
  <dc:creator>Sylvie ZNATY</dc:creator>
  <cp:lastModifiedBy>Sylvie Vidal</cp:lastModifiedBy>
  <cp:revision>57</cp:revision>
  <dcterms:created xsi:type="dcterms:W3CDTF">2022-03-24T17:33:45Z</dcterms:created>
  <dcterms:modified xsi:type="dcterms:W3CDTF">2022-04-18T08:36:21Z</dcterms:modified>
</cp:coreProperties>
</file>