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1" r:id="rId4"/>
    <p:sldId id="273" r:id="rId5"/>
    <p:sldId id="262" r:id="rId6"/>
    <p:sldId id="265" r:id="rId7"/>
    <p:sldId id="276" r:id="rId8"/>
    <p:sldId id="266" r:id="rId9"/>
    <p:sldId id="27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BD5"/>
    <a:srgbClr val="FADB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03195-A7C5-4478-ADED-1FCCF4CDD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45A73E-1D90-40DC-BFF5-AF5E6986B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F27F5F-4339-4926-8C8D-13BC0D1F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8D0B92-7AD6-458E-8A71-C3D7420E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90BA2D-A523-423E-90E1-8E2615F1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3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22723-B51F-4EF2-BA2C-5420CF22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1964FF-B9B2-4EF9-BAC1-F946B63AA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ADE610-06EB-433E-8230-A5349D39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28E9FF-A1B9-42B1-9BAB-0CAE3EEE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6C4527-62F6-48AD-9C23-7D70D563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77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AB4E51-976A-4242-9485-97203F6E5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020A50-E324-406E-8823-4FDFDB70A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10EC59-36BA-474B-A0BB-6E9ACF8D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C2EE6B-293F-44C0-ABEA-BD1E0325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3167C-264C-4295-A81B-413DCC52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26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B6172-D5CD-4818-B878-572D6ED6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53A7D7-0B7F-4879-9562-0B79A19B2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1BD62F-6E7D-48BA-9146-F4C97D5A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4101B-6BCB-4CA4-8A7F-7DD160D7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731CD0-AD0D-4932-B44A-0726D1FC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0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53988-8543-41EE-9FB4-69C7BB0F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573B34-4CDF-43DE-A13B-7928DC0D8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AF36C9-7C82-4E5E-BAEC-E89973F2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C0D81B-1426-48DE-824C-906A9A4E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ED4EE-0107-49CD-B245-BB90EFD0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94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BD00B8-D2BE-42C5-9264-79469BF5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915FD-DAEE-475F-BAF0-A8D6EFA89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4302B9-D8EE-4162-BA89-484DF326C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C3AF58-2491-466C-BBEF-1ED02C1A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5FE2BB-6F0C-4954-BED0-2646F418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EF3A8F-1E79-479E-BB7A-B4A8C3D5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38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0FDD1-1860-49F4-9B17-CEE12DB3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F02519-7713-4AE4-BE52-1900FA02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80F4FE-5170-4BFA-9B34-82459A293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E69EAC-0B28-4DE4-928E-C5D97A211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021420-83C3-4838-AB4D-682851E36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94680-CB2D-48CF-BB5F-934A8D0A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01CAB7-53E3-4BD6-8098-DE6219A7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50B5ED-8AC9-44D6-AB6E-2BF1E7E2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57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7B65EF-0979-4522-825B-CA2E3DC5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8ACFC6-0D2F-4ADB-A194-1A537E3E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917692-54BB-4A44-B3E5-F32C2196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E800E7-3250-425D-900C-8993A4FD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02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5FD84D-F232-44CB-81F3-F6FAEA06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6BDCA1-C289-4CC7-A325-9FA2F746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420CE7-941E-4A29-B8FD-77A02E08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76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D32F7-1614-4DC1-906A-5F22BE17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A54DC7-CA9A-4A4D-876D-80F230D3D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3529B8-F770-4A18-B7E3-FA3D572AD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4E4F75-AD76-4E06-AF7D-A9729421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7E1924-0B70-4CDC-B2F5-96F30551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3E65E9-08F0-42DF-99C8-3C98AD3A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23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9997E-9DFD-49B9-8E35-0D25C365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BB4C3C-290C-41F0-8255-61E460133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32649D-11D1-4C59-A282-C27CB7665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8AA4D2-7218-4430-B770-FA17AC5C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B6517C-4BBD-43BD-AC50-37AAA6E9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9D340F-1414-466F-8DBE-3F4A846D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79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555B3C-9FCD-4699-9178-EF88CD43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9D44AA-B6A9-4296-A92E-B07041CA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55DCA2-D5F5-4027-8BF5-CFE43C121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CB9A-CD24-4E15-AAC2-2EFF510B3FB9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8C8C4D-63A9-4389-B922-B982B9446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18A9F5-C335-49DA-8FE5-84CD9D980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4AA8-102D-4D90-B31D-419985503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27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7427D67-98B5-4937-8EC2-AC6E8EB9AECE}"/>
              </a:ext>
            </a:extLst>
          </p:cNvPr>
          <p:cNvSpPr txBox="1"/>
          <p:nvPr/>
        </p:nvSpPr>
        <p:spPr>
          <a:xfrm>
            <a:off x="5407350" y="6430398"/>
            <a:ext cx="1377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Futura Bk" panose="020B0502020204020303" pitchFamily="34" charset="0"/>
              </a:rPr>
              <a:t>CNAM  05.04.2022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F24A09-CCA0-4F93-90C7-0434C473A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27973" r="9779" b="34903"/>
          <a:stretch/>
        </p:blipFill>
        <p:spPr>
          <a:xfrm>
            <a:off x="2364486" y="2564488"/>
            <a:ext cx="6404701" cy="17290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4553FDC-7CF5-4064-BC70-A00829988CA1}"/>
              </a:ext>
            </a:extLst>
          </p:cNvPr>
          <p:cNvSpPr txBox="1"/>
          <p:nvPr/>
        </p:nvSpPr>
        <p:spPr>
          <a:xfrm>
            <a:off x="0" y="0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Helvetica" pitchFamily="2" charset="0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240218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D497A08-DC27-458A-AFE2-50F1B5E730EE}"/>
              </a:ext>
            </a:extLst>
          </p:cNvPr>
          <p:cNvSpPr txBox="1"/>
          <p:nvPr/>
        </p:nvSpPr>
        <p:spPr>
          <a:xfrm>
            <a:off x="0" y="0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Helvetica" pitchFamily="2" charset="0"/>
              </a:rPr>
              <a:t>L’équipe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FC04AD-0943-4F3F-A9F1-08A475156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3" b="30694"/>
          <a:stretch/>
        </p:blipFill>
        <p:spPr>
          <a:xfrm>
            <a:off x="945356" y="1981200"/>
            <a:ext cx="10301288" cy="23016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1CD6A97-2490-491F-9791-0A38DD21176C}"/>
              </a:ext>
            </a:extLst>
          </p:cNvPr>
          <p:cNvSpPr txBox="1"/>
          <p:nvPr/>
        </p:nvSpPr>
        <p:spPr>
          <a:xfrm>
            <a:off x="2046774" y="1630918"/>
            <a:ext cx="162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Helvetica" pitchFamily="2" charset="0"/>
              </a:rPr>
              <a:t>L’artiste</a:t>
            </a:r>
            <a:endParaRPr lang="fr-FR" sz="1800" b="1" dirty="0">
              <a:latin typeface="Helvetica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833CD8C-25FE-466C-9053-8CDDD681AEA6}"/>
              </a:ext>
            </a:extLst>
          </p:cNvPr>
          <p:cNvSpPr txBox="1"/>
          <p:nvPr/>
        </p:nvSpPr>
        <p:spPr>
          <a:xfrm>
            <a:off x="5285214" y="1630918"/>
            <a:ext cx="162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Helvetica" pitchFamily="2" charset="0"/>
              </a:rPr>
              <a:t>Le banquier</a:t>
            </a:r>
            <a:endParaRPr lang="fr-FR" sz="1800" b="1" dirty="0">
              <a:latin typeface="Helvetica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07A7BAA-8759-4DD9-8CF5-3800F7846FFC}"/>
              </a:ext>
            </a:extLst>
          </p:cNvPr>
          <p:cNvSpPr txBox="1"/>
          <p:nvPr/>
        </p:nvSpPr>
        <p:spPr>
          <a:xfrm>
            <a:off x="8518952" y="1630918"/>
            <a:ext cx="162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Helvetica" pitchFamily="2" charset="0"/>
              </a:rPr>
              <a:t>Le cerveau</a:t>
            </a:r>
            <a:endParaRPr lang="fr-FR" sz="1800" b="1" dirty="0">
              <a:latin typeface="Helvetica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6CECB8F-73C0-4128-A4E4-8D207C353D45}"/>
              </a:ext>
            </a:extLst>
          </p:cNvPr>
          <p:cNvSpPr txBox="1"/>
          <p:nvPr/>
        </p:nvSpPr>
        <p:spPr>
          <a:xfrm>
            <a:off x="1487997" y="4547422"/>
            <a:ext cx="273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Futura Bk" panose="020B0502020204020303" pitchFamily="34" charset="0"/>
              </a:rPr>
              <a:t>21 ans</a:t>
            </a:r>
          </a:p>
          <a:p>
            <a:pPr algn="ctr"/>
            <a:r>
              <a:rPr lang="fr-FR" sz="1000" dirty="0">
                <a:latin typeface="Futura Bk" panose="020B0502020204020303" pitchFamily="34" charset="0"/>
              </a:rPr>
              <a:t>Paris 2 – Panthéon Assas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657A1F9-0B08-494B-87B1-D9756529B255}"/>
              </a:ext>
            </a:extLst>
          </p:cNvPr>
          <p:cNvSpPr txBox="1"/>
          <p:nvPr/>
        </p:nvSpPr>
        <p:spPr>
          <a:xfrm>
            <a:off x="2046774" y="4178090"/>
            <a:ext cx="162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Helvetica" pitchFamily="2" charset="0"/>
              </a:rPr>
              <a:t>Augustin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FCDD388-93D6-4CD4-B14B-BA7AA87CFFDE}"/>
              </a:ext>
            </a:extLst>
          </p:cNvPr>
          <p:cNvSpPr txBox="1"/>
          <p:nvPr/>
        </p:nvSpPr>
        <p:spPr>
          <a:xfrm>
            <a:off x="4785898" y="4547422"/>
            <a:ext cx="273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Futura Bk" panose="020B0502020204020303" pitchFamily="34" charset="0"/>
              </a:rPr>
              <a:t>22 ans</a:t>
            </a:r>
          </a:p>
          <a:p>
            <a:pPr algn="ctr"/>
            <a:r>
              <a:rPr lang="fr-FR" sz="1000" dirty="0">
                <a:latin typeface="Futura Bk" panose="020B0502020204020303" pitchFamily="34" charset="0"/>
              </a:rPr>
              <a:t>ESCP Europe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48D51C4-CF55-45A6-8E47-E023D3DBA788}"/>
              </a:ext>
            </a:extLst>
          </p:cNvPr>
          <p:cNvSpPr txBox="1"/>
          <p:nvPr/>
        </p:nvSpPr>
        <p:spPr>
          <a:xfrm>
            <a:off x="5344675" y="4178090"/>
            <a:ext cx="162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Helvetica" pitchFamily="2" charset="0"/>
              </a:rPr>
              <a:t>Jules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F4B3F86-D916-49B3-A3A3-E10F0CEE1181}"/>
              </a:ext>
            </a:extLst>
          </p:cNvPr>
          <p:cNvSpPr txBox="1"/>
          <p:nvPr/>
        </p:nvSpPr>
        <p:spPr>
          <a:xfrm>
            <a:off x="8083799" y="4547422"/>
            <a:ext cx="273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Futura Bk" panose="020B0502020204020303" pitchFamily="34" charset="0"/>
              </a:rPr>
              <a:t>22 ans</a:t>
            </a:r>
          </a:p>
          <a:p>
            <a:pPr algn="ctr"/>
            <a:r>
              <a:rPr lang="fr-FR" sz="1000" dirty="0">
                <a:latin typeface="Futura Bk" panose="020B0502020204020303" pitchFamily="34" charset="0"/>
              </a:rPr>
              <a:t>Paris 1 – Panthéon Sorbonne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A1E3607-5522-4814-BED7-0F45249158CD}"/>
              </a:ext>
            </a:extLst>
          </p:cNvPr>
          <p:cNvSpPr txBox="1"/>
          <p:nvPr/>
        </p:nvSpPr>
        <p:spPr>
          <a:xfrm>
            <a:off x="8642576" y="4178090"/>
            <a:ext cx="162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Helvetica" pitchFamily="2" charset="0"/>
              </a:rPr>
              <a:t>Augustin</a:t>
            </a:r>
          </a:p>
        </p:txBody>
      </p:sp>
    </p:spTree>
    <p:extLst>
      <p:ext uri="{BB962C8B-B14F-4D97-AF65-F5344CB8AC3E}">
        <p14:creationId xmlns:p14="http://schemas.microsoft.com/office/powerpoint/2010/main" val="182856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97C395-6CB6-4FFF-B373-0017D1225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6" b="21100"/>
          <a:stretch/>
        </p:blipFill>
        <p:spPr>
          <a:xfrm>
            <a:off x="3668822" y="1590359"/>
            <a:ext cx="4854356" cy="38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CF7512E-B9FC-43A4-97F8-F3C8819BE7CC}"/>
              </a:ext>
            </a:extLst>
          </p:cNvPr>
          <p:cNvSpPr txBox="1"/>
          <p:nvPr/>
        </p:nvSpPr>
        <p:spPr>
          <a:xfrm>
            <a:off x="0" y="0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Helvetica" pitchFamily="2" charset="0"/>
              </a:rPr>
              <a:t>L’histoire</a:t>
            </a:r>
          </a:p>
        </p:txBody>
      </p:sp>
    </p:spTree>
    <p:extLst>
      <p:ext uri="{BB962C8B-B14F-4D97-AF65-F5344CB8AC3E}">
        <p14:creationId xmlns:p14="http://schemas.microsoft.com/office/powerpoint/2010/main" val="334705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F1FDFA9-4D8F-461A-8AF3-D62F65A82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1" r="16205" b="53986"/>
          <a:stretch/>
        </p:blipFill>
        <p:spPr>
          <a:xfrm rot="185069">
            <a:off x="3604942" y="1468962"/>
            <a:ext cx="6694007" cy="94685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9AE982-0A32-4513-AF68-488CFF05C02F}"/>
              </a:ext>
            </a:extLst>
          </p:cNvPr>
          <p:cNvSpPr txBox="1"/>
          <p:nvPr/>
        </p:nvSpPr>
        <p:spPr>
          <a:xfrm>
            <a:off x="1975321" y="1815462"/>
            <a:ext cx="824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latin typeface="Helvetica" pitchFamily="2" charset="0"/>
              </a:rPr>
              <a:t>En terrasse, il n’y a pas une autre boisson alcoolisée qui soit aussi conviviale que la bière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90C0FC-042B-4E93-BA39-5A153A9761D7}"/>
              </a:ext>
            </a:extLst>
          </p:cNvPr>
          <p:cNvSpPr txBox="1"/>
          <p:nvPr/>
        </p:nvSpPr>
        <p:spPr>
          <a:xfrm>
            <a:off x="1975619" y="4805994"/>
            <a:ext cx="2739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Futura Bk" panose="020B0502020204020303" pitchFamily="34" charset="0"/>
              </a:rPr>
              <a:t>Ca reste jaune et amer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D04694-D020-499C-A955-A8F7399D7442}"/>
              </a:ext>
            </a:extLst>
          </p:cNvPr>
          <p:cNvSpPr txBox="1"/>
          <p:nvPr/>
        </p:nvSpPr>
        <p:spPr>
          <a:xfrm>
            <a:off x="4717473" y="4805994"/>
            <a:ext cx="273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Futura Bk" panose="020B0502020204020303" pitchFamily="34" charset="0"/>
              </a:rPr>
              <a:t>Pas assez décontracté</a:t>
            </a:r>
          </a:p>
          <a:p>
            <a:pPr algn="ctr"/>
            <a:r>
              <a:rPr lang="fr-FR" sz="1000" dirty="0">
                <a:latin typeface="Futura Bk" panose="020B0502020204020303" pitchFamily="34" charset="0"/>
              </a:rPr>
              <a:t>Seulement 14 cL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94F505-32E9-4497-8688-FB2840C68DD2}"/>
              </a:ext>
            </a:extLst>
          </p:cNvPr>
          <p:cNvSpPr txBox="1"/>
          <p:nvPr/>
        </p:nvSpPr>
        <p:spPr>
          <a:xfrm>
            <a:off x="7741845" y="4821383"/>
            <a:ext cx="2263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Futura Bk" panose="020B0502020204020303" pitchFamily="34" charset="0"/>
              </a:rPr>
              <a:t>Plus chère</a:t>
            </a:r>
          </a:p>
          <a:p>
            <a:pPr algn="ctr"/>
            <a:r>
              <a:rPr lang="fr-FR" sz="1000" dirty="0">
                <a:latin typeface="Futura Bk" panose="020B0502020204020303" pitchFamily="34" charset="0"/>
              </a:rPr>
              <a:t>Souvent pas bons</a:t>
            </a:r>
          </a:p>
          <a:p>
            <a:pPr algn="ctr"/>
            <a:r>
              <a:rPr lang="fr-FR" sz="1000" dirty="0">
                <a:latin typeface="Futura Bk" panose="020B0502020204020303" pitchFamily="34" charset="0"/>
              </a:rPr>
              <a:t>Très sucrés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6680140-0E2D-40F0-9DAC-B9F6927C1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73850" r="39214" b="11640"/>
          <a:stretch/>
        </p:blipFill>
        <p:spPr>
          <a:xfrm rot="5400000">
            <a:off x="5083409" y="3182582"/>
            <a:ext cx="2020156" cy="12266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7A23C1D-2B31-4C8E-84BA-AEC03E79B6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0" t="47059" r="40495" b="33464"/>
          <a:stretch/>
        </p:blipFill>
        <p:spPr>
          <a:xfrm rot="5564542">
            <a:off x="7993161" y="2991790"/>
            <a:ext cx="1926503" cy="165567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61CCDA7-AB81-43A0-842F-FBBD6C1AA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7" t="22117" r="42841" b="61830"/>
          <a:stretch/>
        </p:blipFill>
        <p:spPr>
          <a:xfrm rot="5400000">
            <a:off x="2466351" y="3053169"/>
            <a:ext cx="1897841" cy="148410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2F29247-6B37-46C1-B081-62819FFE6BF4}"/>
              </a:ext>
            </a:extLst>
          </p:cNvPr>
          <p:cNvSpPr txBox="1"/>
          <p:nvPr/>
        </p:nvSpPr>
        <p:spPr>
          <a:xfrm>
            <a:off x="0" y="0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Helvetica" pitchFamily="2" charset="0"/>
              </a:rPr>
              <a:t>Le problème</a:t>
            </a:r>
          </a:p>
        </p:txBody>
      </p:sp>
    </p:spTree>
    <p:extLst>
      <p:ext uri="{BB962C8B-B14F-4D97-AF65-F5344CB8AC3E}">
        <p14:creationId xmlns:p14="http://schemas.microsoft.com/office/powerpoint/2010/main" val="214711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EB9EB84E-9912-49D5-967F-CC696156D29B}"/>
              </a:ext>
            </a:extLst>
          </p:cNvPr>
          <p:cNvSpPr txBox="1"/>
          <p:nvPr/>
        </p:nvSpPr>
        <p:spPr>
          <a:xfrm>
            <a:off x="6096000" y="2767281"/>
            <a:ext cx="488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itchFamily="2" charset="0"/>
              </a:rPr>
              <a:t>La </a:t>
            </a:r>
            <a:r>
              <a:rPr lang="fr-FR" sz="1600" b="1" dirty="0">
                <a:latin typeface="Helvetica" pitchFamily="2" charset="0"/>
              </a:rPr>
              <a:t>convivialité</a:t>
            </a:r>
          </a:p>
          <a:p>
            <a:endParaRPr lang="fr-FR" sz="16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itchFamily="2" charset="0"/>
              </a:rPr>
              <a:t>Le </a:t>
            </a:r>
            <a:r>
              <a:rPr lang="fr-FR" sz="1600" b="1" dirty="0">
                <a:latin typeface="Helvetica" pitchFamily="2" charset="0"/>
              </a:rPr>
              <a:t>goût</a:t>
            </a:r>
            <a:r>
              <a:rPr lang="fr-FR" sz="1600" dirty="0">
                <a:latin typeface="Helvetica" pitchFamily="2" charset="0"/>
              </a:rPr>
              <a:t> fruité</a:t>
            </a:r>
          </a:p>
          <a:p>
            <a:endParaRPr lang="fr-FR" sz="16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itchFamily="2" charset="0"/>
              </a:rPr>
              <a:t>Le </a:t>
            </a:r>
            <a:r>
              <a:rPr lang="fr-FR" sz="1600" b="1" dirty="0">
                <a:latin typeface="Helvetica" pitchFamily="2" charset="0"/>
              </a:rPr>
              <a:t>chic</a:t>
            </a:r>
            <a:r>
              <a:rPr lang="fr-FR" sz="1600" dirty="0">
                <a:latin typeface="Helvetica" pitchFamily="2" charset="0"/>
              </a:rPr>
              <a:t> du rose</a:t>
            </a:r>
          </a:p>
        </p:txBody>
      </p:sp>
      <p:pic>
        <p:nvPicPr>
          <p:cNvPr id="3" name="Image 2" descr="Une image contenant sport&#10;&#10;Description générée automatiquement">
            <a:extLst>
              <a:ext uri="{FF2B5EF4-FFF2-40B4-BE49-F238E27FC236}">
                <a16:creationId xmlns:a16="http://schemas.microsoft.com/office/drawing/2014/main" id="{89E0C700-D606-4768-A299-593618B6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r="8079" b="27059"/>
          <a:stretch/>
        </p:blipFill>
        <p:spPr>
          <a:xfrm>
            <a:off x="1591646" y="2126877"/>
            <a:ext cx="4000799" cy="260424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E4A8B12-ACBD-4543-B223-7049BD5B9A97}"/>
              </a:ext>
            </a:extLst>
          </p:cNvPr>
          <p:cNvSpPr txBox="1"/>
          <p:nvPr/>
        </p:nvSpPr>
        <p:spPr>
          <a:xfrm>
            <a:off x="0" y="0"/>
            <a:ext cx="4092787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2800" b="1" dirty="0">
                <a:latin typeface="Helvetica" pitchFamily="2" charset="0"/>
              </a:rPr>
              <a:t>Pour le consommateur</a:t>
            </a:r>
          </a:p>
        </p:txBody>
      </p:sp>
    </p:spTree>
    <p:extLst>
      <p:ext uri="{BB962C8B-B14F-4D97-AF65-F5344CB8AC3E}">
        <p14:creationId xmlns:p14="http://schemas.microsoft.com/office/powerpoint/2010/main" val="134386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D83ED3-2687-46F9-BFA8-A689781BF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9028" r="64766" b="18749"/>
          <a:stretch/>
        </p:blipFill>
        <p:spPr>
          <a:xfrm rot="21412320">
            <a:off x="1285752" y="1295399"/>
            <a:ext cx="3609975" cy="42672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D497A08-DC27-458A-AFE2-50F1B5E730EE}"/>
              </a:ext>
            </a:extLst>
          </p:cNvPr>
          <p:cNvSpPr txBox="1"/>
          <p:nvPr/>
        </p:nvSpPr>
        <p:spPr>
          <a:xfrm>
            <a:off x="0" y="0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Helvetica" pitchFamily="2" charset="0"/>
              </a:rPr>
              <a:t>Notre secret sauce</a:t>
            </a:r>
          </a:p>
        </p:txBody>
      </p:sp>
      <p:pic>
        <p:nvPicPr>
          <p:cNvPr id="6" name="Image 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1EA62513-A8F0-4403-B50D-FB8928EBD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9722" r="19390" b="18889"/>
          <a:stretch/>
        </p:blipFill>
        <p:spPr>
          <a:xfrm>
            <a:off x="2130581" y="1905674"/>
            <a:ext cx="1920315" cy="25877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2763C1-157C-4B36-90D3-E63EFE78BA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2777" r="12265" b="38196"/>
          <a:stretch/>
        </p:blipFill>
        <p:spPr>
          <a:xfrm>
            <a:off x="2348358" y="4590877"/>
            <a:ext cx="1560295" cy="46453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19C7C8B-3875-4681-8455-8C700AAA529F}"/>
              </a:ext>
            </a:extLst>
          </p:cNvPr>
          <p:cNvSpPr txBox="1"/>
          <p:nvPr/>
        </p:nvSpPr>
        <p:spPr>
          <a:xfrm>
            <a:off x="6096000" y="3013502"/>
            <a:ext cx="48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itchFamily="2" charset="0"/>
              </a:rPr>
              <a:t>L’</a:t>
            </a:r>
            <a:r>
              <a:rPr lang="fr-FR" sz="1600" b="1" dirty="0">
                <a:latin typeface="Helvetica" pitchFamily="2" charset="0"/>
              </a:rPr>
              <a:t>image</a:t>
            </a:r>
            <a:r>
              <a:rPr lang="fr-FR" sz="1600" dirty="0">
                <a:latin typeface="Helvetica" pitchFamily="2" charset="0"/>
              </a:rPr>
              <a:t> : branché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itchFamily="2" charset="0"/>
              </a:rPr>
              <a:t>La communauté</a:t>
            </a:r>
          </a:p>
        </p:txBody>
      </p:sp>
    </p:spTree>
    <p:extLst>
      <p:ext uri="{BB962C8B-B14F-4D97-AF65-F5344CB8AC3E}">
        <p14:creationId xmlns:p14="http://schemas.microsoft.com/office/powerpoint/2010/main" val="173029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D497A08-DC27-458A-AFE2-50F1B5E730EE}"/>
              </a:ext>
            </a:extLst>
          </p:cNvPr>
          <p:cNvSpPr txBox="1"/>
          <p:nvPr/>
        </p:nvSpPr>
        <p:spPr>
          <a:xfrm>
            <a:off x="0" y="0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Helvetica" pitchFamily="2" charset="0"/>
              </a:rPr>
              <a:t>Pour le professionnel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9C7C8B-3875-4681-8455-8C700AAA529F}"/>
              </a:ext>
            </a:extLst>
          </p:cNvPr>
          <p:cNvSpPr txBox="1"/>
          <p:nvPr/>
        </p:nvSpPr>
        <p:spPr>
          <a:xfrm>
            <a:off x="6096000" y="3013502"/>
            <a:ext cx="488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itchFamily="2" charset="0"/>
              </a:rPr>
              <a:t>La </a:t>
            </a:r>
            <a:r>
              <a:rPr lang="fr-FR" sz="1600" b="1" dirty="0">
                <a:latin typeface="Helvetica" pitchFamily="2" charset="0"/>
              </a:rPr>
              <a:t>simplicité</a:t>
            </a:r>
            <a:r>
              <a:rPr lang="fr-FR" sz="1600" dirty="0">
                <a:latin typeface="Helvetica" pitchFamily="2" charset="0"/>
              </a:rPr>
              <a:t> : un cocktail à la 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itchFamily="2" charset="0"/>
              </a:rPr>
              <a:t>Du </a:t>
            </a:r>
            <a:r>
              <a:rPr lang="fr-FR" sz="1600" b="1" dirty="0">
                <a:latin typeface="Helvetica" pitchFamily="2" charset="0"/>
              </a:rPr>
              <a:t>chiffre</a:t>
            </a:r>
            <a:r>
              <a:rPr lang="fr-FR" sz="1600" dirty="0">
                <a:latin typeface="Helvetica" pitchFamily="2" charset="0"/>
              </a:rPr>
              <a:t> : quand on aime on ne compte pas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ADF440-1A88-4D69-9EA0-756B573FB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r="21745" b="24167"/>
          <a:stretch/>
        </p:blipFill>
        <p:spPr>
          <a:xfrm>
            <a:off x="962025" y="1127694"/>
            <a:ext cx="4381500" cy="40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4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6961E4ED-50F1-49F7-B6E5-AFC059CA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1" r="16205" b="53986"/>
          <a:stretch/>
        </p:blipFill>
        <p:spPr>
          <a:xfrm rot="185069">
            <a:off x="1478773" y="1644962"/>
            <a:ext cx="1504050" cy="94685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86DE7DA-279F-4B94-8E6D-7E5F7D9F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1" r="16205" b="53986"/>
          <a:stretch/>
        </p:blipFill>
        <p:spPr>
          <a:xfrm rot="11176655">
            <a:off x="5124221" y="1703867"/>
            <a:ext cx="1504050" cy="94685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7420A0A-FA38-4ABB-9312-7DF19A7EC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1" r="16205" b="53986"/>
          <a:stretch/>
        </p:blipFill>
        <p:spPr>
          <a:xfrm rot="896869">
            <a:off x="8976027" y="1644961"/>
            <a:ext cx="1213554" cy="946859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7EF809-9A31-4DEB-9716-A919328EE6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9" t="13070" b="62343"/>
          <a:stretch/>
        </p:blipFill>
        <p:spPr>
          <a:xfrm rot="5551233">
            <a:off x="3343558" y="2559034"/>
            <a:ext cx="1058354" cy="1686141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EF9959-E526-459D-8405-3F9E7C9AB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9" t="13070" b="62343"/>
          <a:stretch/>
        </p:blipFill>
        <p:spPr>
          <a:xfrm rot="5625608">
            <a:off x="7477433" y="2639795"/>
            <a:ext cx="1058354" cy="168614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38E5071-F9F4-4D6B-A337-C8A08D42948D}"/>
              </a:ext>
            </a:extLst>
          </p:cNvPr>
          <p:cNvSpPr txBox="1"/>
          <p:nvPr/>
        </p:nvSpPr>
        <p:spPr>
          <a:xfrm>
            <a:off x="1684525" y="198949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Helvetica" pitchFamily="2" charset="0"/>
              </a:rPr>
              <a:t>Producteur</a:t>
            </a:r>
            <a:endParaRPr lang="fr-FR" dirty="0">
              <a:latin typeface="Helvetica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2CEE13-750A-4C40-B524-3CD3D2CE9184}"/>
              </a:ext>
            </a:extLst>
          </p:cNvPr>
          <p:cNvSpPr txBox="1"/>
          <p:nvPr/>
        </p:nvSpPr>
        <p:spPr>
          <a:xfrm>
            <a:off x="5303963" y="1989490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Helvetica" pitchFamily="2" charset="0"/>
              </a:rPr>
              <a:t>Distributeur</a:t>
            </a:r>
            <a:endParaRPr lang="fr-FR" sz="1200" dirty="0">
              <a:latin typeface="Helvetica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18B1AE-85F5-4D43-893E-BA5C0C3D3391}"/>
              </a:ext>
            </a:extLst>
          </p:cNvPr>
          <p:cNvSpPr txBox="1"/>
          <p:nvPr/>
        </p:nvSpPr>
        <p:spPr>
          <a:xfrm>
            <a:off x="9361023" y="1989489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Helvetica" pitchFamily="2" charset="0"/>
              </a:rPr>
              <a:t>Bar</a:t>
            </a:r>
            <a:endParaRPr lang="fr-FR" dirty="0">
              <a:latin typeface="Helvetica" pitchFamily="2" charset="0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8C95B2-48C3-40ED-8206-02E03926E4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39085" r="46740" b="30864"/>
          <a:stretch/>
        </p:blipFill>
        <p:spPr>
          <a:xfrm rot="5564501">
            <a:off x="5364273" y="2354053"/>
            <a:ext cx="1284159" cy="2060934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8A90B5-EBF8-4610-A6D1-84B322A6DE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2" t="59814"/>
          <a:stretch/>
        </p:blipFill>
        <p:spPr>
          <a:xfrm rot="5400000">
            <a:off x="1225583" y="2407892"/>
            <a:ext cx="1709683" cy="1789269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D0C1C2-884C-4A86-9FF9-066AD8757C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7" b="65626"/>
          <a:stretch/>
        </p:blipFill>
        <p:spPr>
          <a:xfrm rot="5400000">
            <a:off x="8885864" y="2610712"/>
            <a:ext cx="1667859" cy="1607807"/>
          </a:xfrm>
          <a:prstGeom prst="rect">
            <a:avLst/>
          </a:prstGeom>
        </p:spPr>
      </p:pic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563FD643-FFAD-4390-BB4E-1689275331E4}"/>
              </a:ext>
            </a:extLst>
          </p:cNvPr>
          <p:cNvSpPr/>
          <p:nvPr/>
        </p:nvSpPr>
        <p:spPr>
          <a:xfrm rot="5400000">
            <a:off x="2979403" y="2492817"/>
            <a:ext cx="346363" cy="3857819"/>
          </a:xfrm>
          <a:prstGeom prst="rightBrace">
            <a:avLst>
              <a:gd name="adj1" fmla="val 133511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2488B5B9-4B54-49BB-A3B8-911BCD066580}"/>
              </a:ext>
            </a:extLst>
          </p:cNvPr>
          <p:cNvSpPr/>
          <p:nvPr/>
        </p:nvSpPr>
        <p:spPr>
          <a:xfrm rot="5400000">
            <a:off x="6893171" y="2556526"/>
            <a:ext cx="346363" cy="3730401"/>
          </a:xfrm>
          <a:prstGeom prst="rightBrace">
            <a:avLst>
              <a:gd name="adj1" fmla="val 133511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0B87EA7-E0F4-41B2-9B97-287136DBB49D}"/>
              </a:ext>
            </a:extLst>
          </p:cNvPr>
          <p:cNvSpPr txBox="1"/>
          <p:nvPr/>
        </p:nvSpPr>
        <p:spPr>
          <a:xfrm>
            <a:off x="2849801" y="4777261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Futura Bk" panose="020B0502020204020303" pitchFamily="34" charset="0"/>
              </a:rPr>
              <a:t>70€ HT</a:t>
            </a:r>
          </a:p>
          <a:p>
            <a:r>
              <a:rPr lang="fr-FR" sz="1000" dirty="0">
                <a:latin typeface="Futura Bk" panose="020B0502020204020303" pitchFamily="34" charset="0"/>
              </a:rPr>
              <a:t>Production</a:t>
            </a:r>
          </a:p>
          <a:p>
            <a:r>
              <a:rPr lang="fr-FR" sz="1000" dirty="0">
                <a:latin typeface="Futura Bk" panose="020B0502020204020303" pitchFamily="34" charset="0"/>
              </a:rPr>
              <a:t>Livraison</a:t>
            </a:r>
          </a:p>
          <a:p>
            <a:r>
              <a:rPr lang="fr-FR" sz="1000" dirty="0">
                <a:latin typeface="Futura Bk" panose="020B0502020204020303" pitchFamily="34" charset="0"/>
              </a:rPr>
              <a:t>Retour des fûts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3B8735F-E2EB-4FA2-8B5C-6F2FAADAA9C2}"/>
              </a:ext>
            </a:extLst>
          </p:cNvPr>
          <p:cNvSpPr txBox="1"/>
          <p:nvPr/>
        </p:nvSpPr>
        <p:spPr>
          <a:xfrm>
            <a:off x="6806938" y="4777261"/>
            <a:ext cx="9332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Bk" panose="020B0502020204020303" pitchFamily="34" charset="0"/>
              </a:rPr>
              <a:t>15-25€ HT</a:t>
            </a:r>
          </a:p>
          <a:p>
            <a:r>
              <a:rPr lang="fr-FR" sz="1050" dirty="0">
                <a:latin typeface="Futura Bk" panose="020B0502020204020303" pitchFamily="34" charset="0"/>
              </a:rPr>
              <a:t>Livraison</a:t>
            </a:r>
          </a:p>
          <a:p>
            <a:r>
              <a:rPr lang="fr-FR" sz="1050" dirty="0">
                <a:latin typeface="Futura Bk" panose="020B0502020204020303" pitchFamily="34" charset="0"/>
              </a:rPr>
              <a:t>Démarchage</a:t>
            </a:r>
          </a:p>
          <a:p>
            <a:r>
              <a:rPr lang="fr-FR" sz="1050" dirty="0">
                <a:latin typeface="Futura Bk" panose="020B0502020204020303" pitchFamily="34" charset="0"/>
              </a:rPr>
              <a:t>Retour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373573D-835B-4EB3-A24F-38A0754D264B}"/>
              </a:ext>
            </a:extLst>
          </p:cNvPr>
          <p:cNvSpPr txBox="1"/>
          <p:nvPr/>
        </p:nvSpPr>
        <p:spPr>
          <a:xfrm>
            <a:off x="0" y="0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Helvetica" pitchFamily="2" charset="0"/>
              </a:rPr>
              <a:t>Le buisness model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B7A7FC-DF2A-4FE4-ABF8-6F1B76A6B4E2}"/>
              </a:ext>
            </a:extLst>
          </p:cNvPr>
          <p:cNvSpPr txBox="1"/>
          <p:nvPr/>
        </p:nvSpPr>
        <p:spPr>
          <a:xfrm>
            <a:off x="9357896" y="4777261"/>
            <a:ext cx="11689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Bk" panose="020B0502020204020303" pitchFamily="34" charset="0"/>
              </a:rPr>
              <a:t>135€ TTC</a:t>
            </a:r>
          </a:p>
          <a:p>
            <a:r>
              <a:rPr lang="fr-FR" sz="1050" dirty="0">
                <a:latin typeface="Futura Bk" panose="020B0502020204020303" pitchFamily="34" charset="0"/>
              </a:rPr>
              <a:t>~ 2,25€ / 50 </a:t>
            </a:r>
            <a:r>
              <a:rPr lang="fr-FR" sz="1050" dirty="0" err="1">
                <a:latin typeface="Futura Bk" panose="020B0502020204020303" pitchFamily="34" charset="0"/>
              </a:rPr>
              <a:t>cL</a:t>
            </a:r>
            <a:endParaRPr lang="fr-FR" sz="1050" dirty="0">
              <a:latin typeface="Futura Bk" panose="020B0502020204020303" pitchFamily="34" charset="0"/>
            </a:endParaRPr>
          </a:p>
          <a:p>
            <a:r>
              <a:rPr lang="fr-FR" sz="1050" dirty="0">
                <a:latin typeface="Futura Bk" panose="020B0502020204020303" pitchFamily="34" charset="0"/>
              </a:rPr>
              <a:t>~ 6€ / verre</a:t>
            </a:r>
          </a:p>
        </p:txBody>
      </p:sp>
    </p:spTree>
    <p:extLst>
      <p:ext uri="{BB962C8B-B14F-4D97-AF65-F5344CB8AC3E}">
        <p14:creationId xmlns:p14="http://schemas.microsoft.com/office/powerpoint/2010/main" val="353888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825FAEC-4801-4D2C-B5CA-A3FD6D0D5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27973" r="66337" b="34903"/>
          <a:stretch/>
        </p:blipFill>
        <p:spPr>
          <a:xfrm>
            <a:off x="5886449" y="3143543"/>
            <a:ext cx="1028702" cy="10330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6A8355-4439-4BEF-BE6E-0CADBC54668A}"/>
              </a:ext>
            </a:extLst>
          </p:cNvPr>
          <p:cNvSpPr txBox="1"/>
          <p:nvPr/>
        </p:nvSpPr>
        <p:spPr>
          <a:xfrm>
            <a:off x="2848411" y="3013501"/>
            <a:ext cx="4942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Helvetica" pitchFamily="2" charset="0"/>
              </a:rPr>
              <a:t>Il y a ceux qui la lisent, et ceux qui préfère la boire…</a:t>
            </a:r>
          </a:p>
          <a:p>
            <a:endParaRPr lang="fr-FR" sz="1600" dirty="0">
              <a:latin typeface="Helvetica" pitchFamily="2" charset="0"/>
            </a:endParaRPr>
          </a:p>
          <a:p>
            <a:r>
              <a:rPr lang="fr-FR" sz="1600" dirty="0">
                <a:latin typeface="Helvetica" pitchFamily="2" charset="0"/>
              </a:rPr>
              <a:t>      Bienvenu parmi les gens de la Fontène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114CA4-1702-48EC-9D1F-22334BCD616A}"/>
              </a:ext>
            </a:extLst>
          </p:cNvPr>
          <p:cNvSpPr txBox="1"/>
          <p:nvPr/>
        </p:nvSpPr>
        <p:spPr>
          <a:xfrm>
            <a:off x="0" y="0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Helvetica" pitchFamily="2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111672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169</Words>
  <Application>Microsoft Macintosh PowerPoint</Application>
  <PresentationFormat>Grand écran</PresentationFormat>
  <Paragraphs>57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Futura Bk</vt:lpstr>
      <vt:lpstr>Helvetica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Leopold Diego</dc:creator>
  <cp:lastModifiedBy>Sylvie Vidal</cp:lastModifiedBy>
  <cp:revision>6</cp:revision>
  <dcterms:created xsi:type="dcterms:W3CDTF">2022-03-29T14:27:17Z</dcterms:created>
  <dcterms:modified xsi:type="dcterms:W3CDTF">2022-04-05T09:53:39Z</dcterms:modified>
</cp:coreProperties>
</file>