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7.jpg" ContentType="image/jpeg"/>
  <Override PartName="/ppt/media/image27.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5.jpg" ContentType="image/jpeg"/>
  <Override PartName="/ppt/media/image46.jpg" ContentType="image/jpeg"/>
  <Override PartName="/ppt/media/image53.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611" r:id="rId3"/>
    <p:sldId id="269" r:id="rId4"/>
    <p:sldId id="273" r:id="rId5"/>
    <p:sldId id="261" r:id="rId6"/>
    <p:sldId id="299" r:id="rId7"/>
    <p:sldId id="812" r:id="rId8"/>
    <p:sldId id="258" r:id="rId9"/>
    <p:sldId id="406" r:id="rId10"/>
    <p:sldId id="813" r:id="rId11"/>
    <p:sldId id="803" r:id="rId1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orient="horz" pos="595" userDrawn="1">
          <p15:clr>
            <a:srgbClr val="A4A3A4"/>
          </p15:clr>
        </p15:guide>
        <p15:guide id="3" pos="3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4F4"/>
    <a:srgbClr val="174195"/>
    <a:srgbClr val="7C9CD6"/>
    <a:srgbClr val="A2B9E2"/>
    <a:srgbClr val="20A296"/>
    <a:srgbClr val="C4DCDE"/>
    <a:srgbClr val="8FCA5A"/>
    <a:srgbClr val="FFFFFF"/>
    <a:srgbClr val="000000"/>
    <a:srgbClr val="9495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6" autoAdjust="0"/>
    <p:restoredTop sz="95946"/>
  </p:normalViewPr>
  <p:slideViewPr>
    <p:cSldViewPr snapToGrid="0">
      <p:cViewPr varScale="1">
        <p:scale>
          <a:sx n="115" d="100"/>
          <a:sy n="115" d="100"/>
        </p:scale>
        <p:origin x="480" y="208"/>
      </p:cViewPr>
      <p:guideLst>
        <p:guide orient="horz" pos="232"/>
        <p:guide orient="horz" pos="595"/>
        <p:guide pos="325"/>
      </p:guideLst>
    </p:cSldViewPr>
  </p:slideViewPr>
  <p:outlineViewPr>
    <p:cViewPr>
      <p:scale>
        <a:sx n="33" d="100"/>
        <a:sy n="33" d="100"/>
      </p:scale>
      <p:origin x="-32" y="0"/>
    </p:cViewPr>
  </p:outlineViewPr>
  <p:notesTextViewPr>
    <p:cViewPr>
      <p:scale>
        <a:sx n="1" d="1"/>
        <a:sy n="1" d="1"/>
      </p:scale>
      <p:origin x="0" y="0"/>
    </p:cViewPr>
  </p:notesTextViewPr>
  <p:notesViewPr>
    <p:cSldViewPr snapToGrid="0">
      <p:cViewPr varScale="1">
        <p:scale>
          <a:sx n="49" d="100"/>
          <a:sy n="49" d="100"/>
        </p:scale>
        <p:origin x="181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8485514-ABCB-4D57-B042-D6DB145D6DCE}"/>
              </a:ext>
            </a:extLst>
          </p:cNvPr>
          <p:cNvSpPr>
            <a:spLocks noGrp="1"/>
          </p:cNvSpPr>
          <p:nvPr>
            <p:ph type="hdr" sz="quarter"/>
          </p:nvPr>
        </p:nvSpPr>
        <p:spPr>
          <a:xfrm>
            <a:off x="0" y="0"/>
            <a:ext cx="2945659" cy="498056"/>
          </a:xfrm>
          <a:prstGeom prst="rect">
            <a:avLst/>
          </a:prstGeom>
        </p:spPr>
        <p:txBody>
          <a:bodyPr vert="horz" lIns="95559" tIns="47780" rIns="95559" bIns="47780"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2738F1DD-7229-46C3-9F89-1ACE615E8A00}"/>
              </a:ext>
            </a:extLst>
          </p:cNvPr>
          <p:cNvSpPr>
            <a:spLocks noGrp="1"/>
          </p:cNvSpPr>
          <p:nvPr>
            <p:ph type="dt" sz="quarter" idx="1"/>
          </p:nvPr>
        </p:nvSpPr>
        <p:spPr>
          <a:xfrm>
            <a:off x="3850443" y="0"/>
            <a:ext cx="2945659" cy="498056"/>
          </a:xfrm>
          <a:prstGeom prst="rect">
            <a:avLst/>
          </a:prstGeom>
        </p:spPr>
        <p:txBody>
          <a:bodyPr vert="horz" lIns="95559" tIns="47780" rIns="95559" bIns="47780" rtlCol="0"/>
          <a:lstStyle>
            <a:lvl1pPr algn="r">
              <a:defRPr sz="1300"/>
            </a:lvl1pPr>
          </a:lstStyle>
          <a:p>
            <a:fld id="{247AC9F1-248D-4F66-B6C5-8E5D79A18F64}" type="datetimeFigureOut">
              <a:rPr lang="fr-FR" smtClean="0"/>
              <a:t>03/12/2022</a:t>
            </a:fld>
            <a:endParaRPr lang="fr-FR"/>
          </a:p>
        </p:txBody>
      </p:sp>
      <p:sp>
        <p:nvSpPr>
          <p:cNvPr id="4" name="Espace réservé du pied de page 3">
            <a:extLst>
              <a:ext uri="{FF2B5EF4-FFF2-40B4-BE49-F238E27FC236}">
                <a16:creationId xmlns:a16="http://schemas.microsoft.com/office/drawing/2014/main" id="{BFE76976-2F1E-415C-8082-E31BC7D76619}"/>
              </a:ext>
            </a:extLst>
          </p:cNvPr>
          <p:cNvSpPr>
            <a:spLocks noGrp="1"/>
          </p:cNvSpPr>
          <p:nvPr>
            <p:ph type="ftr" sz="quarter" idx="2"/>
          </p:nvPr>
        </p:nvSpPr>
        <p:spPr>
          <a:xfrm>
            <a:off x="0" y="9428585"/>
            <a:ext cx="2945659" cy="498055"/>
          </a:xfrm>
          <a:prstGeom prst="rect">
            <a:avLst/>
          </a:prstGeom>
        </p:spPr>
        <p:txBody>
          <a:bodyPr vert="horz" lIns="95559" tIns="47780" rIns="95559" bIns="47780"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BB3F629B-337D-4FAA-8682-E92727AC9D22}"/>
              </a:ext>
            </a:extLst>
          </p:cNvPr>
          <p:cNvSpPr>
            <a:spLocks noGrp="1"/>
          </p:cNvSpPr>
          <p:nvPr>
            <p:ph type="sldNum" sz="quarter" idx="3"/>
          </p:nvPr>
        </p:nvSpPr>
        <p:spPr>
          <a:xfrm>
            <a:off x="3850443" y="9428585"/>
            <a:ext cx="2945659" cy="498055"/>
          </a:xfrm>
          <a:prstGeom prst="rect">
            <a:avLst/>
          </a:prstGeom>
        </p:spPr>
        <p:txBody>
          <a:bodyPr vert="horz" lIns="95559" tIns="47780" rIns="95559" bIns="47780" rtlCol="0" anchor="b"/>
          <a:lstStyle>
            <a:lvl1pPr algn="r">
              <a:defRPr sz="1300"/>
            </a:lvl1pPr>
          </a:lstStyle>
          <a:p>
            <a:fld id="{650E00BF-3868-4B11-9025-A2EC7AD8B7A8}" type="slidenum">
              <a:rPr lang="fr-FR" smtClean="0"/>
              <a:t>‹n°›</a:t>
            </a:fld>
            <a:endParaRPr lang="fr-FR"/>
          </a:p>
        </p:txBody>
      </p:sp>
    </p:spTree>
    <p:extLst>
      <p:ext uri="{BB962C8B-B14F-4D97-AF65-F5344CB8AC3E}">
        <p14:creationId xmlns:p14="http://schemas.microsoft.com/office/powerpoint/2010/main" val="2758255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59" tIns="47780" rIns="95559" bIns="47780" rtlCol="0"/>
          <a:lstStyle>
            <a:lvl1pPr algn="l">
              <a:defRPr sz="13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5559" tIns="47780" rIns="95559" bIns="47780" rtlCol="0"/>
          <a:lstStyle>
            <a:lvl1pPr algn="r">
              <a:defRPr sz="1300"/>
            </a:lvl1pPr>
          </a:lstStyle>
          <a:p>
            <a:fld id="{8350A087-C97D-4648-8704-17631CE1AA30}" type="datetimeFigureOut">
              <a:rPr lang="fr-FR" smtClean="0"/>
              <a:t>03/12/2022</a:t>
            </a:fld>
            <a:endParaRPr lang="fr-FR"/>
          </a:p>
        </p:txBody>
      </p:sp>
      <p:sp>
        <p:nvSpPr>
          <p:cNvPr id="4" name="Espace réservé de l'image des diapositives 3"/>
          <p:cNvSpPr>
            <a:spLocks noGrp="1" noRot="1" noChangeAspect="1"/>
          </p:cNvSpPr>
          <p:nvPr>
            <p:ph type="sldImg" idx="2"/>
          </p:nvPr>
        </p:nvSpPr>
        <p:spPr>
          <a:xfrm>
            <a:off x="422275" y="1239838"/>
            <a:ext cx="5954713" cy="3351212"/>
          </a:xfrm>
          <a:prstGeom prst="rect">
            <a:avLst/>
          </a:prstGeom>
          <a:noFill/>
          <a:ln w="12700">
            <a:solidFill>
              <a:prstClr val="black"/>
            </a:solidFill>
          </a:ln>
        </p:spPr>
        <p:txBody>
          <a:bodyPr vert="horz" lIns="95559" tIns="47780" rIns="95559" bIns="47780"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5559" tIns="47780" rIns="95559" bIns="4778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5559" tIns="47780" rIns="95559" bIns="4778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5559" tIns="47780" rIns="95559" bIns="47780" rtlCol="0" anchor="b"/>
          <a:lstStyle>
            <a:lvl1pPr algn="r">
              <a:defRPr sz="1300"/>
            </a:lvl1pPr>
          </a:lstStyle>
          <a:p>
            <a:fld id="{F9BB2D46-0B9B-4DE0-BB2A-069FED7748FB}" type="slidenum">
              <a:rPr lang="fr-FR" smtClean="0"/>
              <a:t>‹n°›</a:t>
            </a:fld>
            <a:endParaRPr lang="fr-FR"/>
          </a:p>
        </p:txBody>
      </p:sp>
    </p:spTree>
    <p:extLst>
      <p:ext uri="{BB962C8B-B14F-4D97-AF65-F5344CB8AC3E}">
        <p14:creationId xmlns:p14="http://schemas.microsoft.com/office/powerpoint/2010/main" val="19332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205d8305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a205d8305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08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1454a7ad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b1454a7ad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0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73465f75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73465f75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93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a73465f75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a73465f75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02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608F2-1530-44E8-913C-CE8961F1786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C9E60A-B55A-4E95-AA32-84C0C378A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388203-8412-43B3-9503-709960747541}"/>
              </a:ext>
            </a:extLst>
          </p:cNvPr>
          <p:cNvSpPr>
            <a:spLocks noGrp="1"/>
          </p:cNvSpPr>
          <p:nvPr>
            <p:ph type="dt" sz="half" idx="10"/>
          </p:nvPr>
        </p:nvSpPr>
        <p:spPr/>
        <p:txBody>
          <a:bodyPr/>
          <a:lstStyle/>
          <a:p>
            <a:fld id="{388654EA-B2C9-4499-A88A-2D552EADC1C2}" type="datetime1">
              <a:rPr lang="fr-FR" smtClean="0"/>
              <a:t>03/12/2022</a:t>
            </a:fld>
            <a:endParaRPr lang="fr-FR"/>
          </a:p>
        </p:txBody>
      </p:sp>
      <p:sp>
        <p:nvSpPr>
          <p:cNvPr id="5" name="Espace réservé du pied de page 4">
            <a:extLst>
              <a:ext uri="{FF2B5EF4-FFF2-40B4-BE49-F238E27FC236}">
                <a16:creationId xmlns:a16="http://schemas.microsoft.com/office/drawing/2014/main" id="{FD50A185-1B34-47C2-87AC-029663A7A1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DEB78C-F174-4C4E-956E-859B405DECF8}"/>
              </a:ext>
            </a:extLst>
          </p:cNvPr>
          <p:cNvSpPr>
            <a:spLocks noGrp="1"/>
          </p:cNvSpPr>
          <p:nvPr>
            <p:ph type="sldNum" sz="quarter" idx="12"/>
          </p:nvPr>
        </p:nvSpPr>
        <p:spPr>
          <a:xfrm>
            <a:off x="8610600" y="6356350"/>
            <a:ext cx="2743200" cy="365125"/>
          </a:xfrm>
          <a:prstGeom prst="rect">
            <a:avLst/>
          </a:prstGeom>
        </p:spPr>
        <p:txBody>
          <a:bodyPr/>
          <a:lstStyle/>
          <a:p>
            <a:fld id="{713228DA-D7F0-4016-9407-5D303B8BDDCA}" type="slidenum">
              <a:rPr lang="fr-FR" smtClean="0"/>
              <a:t>‹n°›</a:t>
            </a:fld>
            <a:endParaRPr lang="fr-FR"/>
          </a:p>
        </p:txBody>
      </p:sp>
    </p:spTree>
    <p:extLst>
      <p:ext uri="{BB962C8B-B14F-4D97-AF65-F5344CB8AC3E}">
        <p14:creationId xmlns:p14="http://schemas.microsoft.com/office/powerpoint/2010/main" val="173799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DFF5B-2F51-413E-A3A0-C15193892306}"/>
              </a:ext>
            </a:extLst>
          </p:cNvPr>
          <p:cNvSpPr>
            <a:spLocks noGrp="1"/>
          </p:cNvSpPr>
          <p:nvPr>
            <p:ph type="title"/>
          </p:nvPr>
        </p:nvSpPr>
        <p:spPr>
          <a:xfrm>
            <a:off x="914400" y="339540"/>
            <a:ext cx="10515600" cy="535531"/>
          </a:xfrm>
          <a:prstGeom prst="rect">
            <a:avLst/>
          </a:prstGeom>
          <a:noFill/>
        </p:spPr>
        <p:txBody>
          <a:bodyPr wrap="square" rtlCol="0">
            <a:spAutoFit/>
          </a:bodyPr>
          <a:lstStyle>
            <a:lvl1pPr>
              <a:defRPr lang="fr-FR" sz="3200" b="1">
                <a:solidFill>
                  <a:srgbClr val="0166AE"/>
                </a:solidFill>
                <a:latin typeface="+mn-lt"/>
                <a:ea typeface="+mn-ea"/>
                <a:cs typeface="+mn-cs"/>
              </a:defRPr>
            </a:lvl1pPr>
          </a:lstStyle>
          <a:p>
            <a:pPr marL="0" lvl="0" algn="r"/>
            <a:r>
              <a:rPr lang="fr-FR" dirty="0"/>
              <a:t>Modifiez le style du titre</a:t>
            </a:r>
          </a:p>
        </p:txBody>
      </p:sp>
      <p:sp>
        <p:nvSpPr>
          <p:cNvPr id="3" name="Espace réservé du contenu 2">
            <a:extLst>
              <a:ext uri="{FF2B5EF4-FFF2-40B4-BE49-F238E27FC236}">
                <a16:creationId xmlns:a16="http://schemas.microsoft.com/office/drawing/2014/main" id="{7CF743A3-B915-4823-A5E0-040A64D9E26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4D1683-5DCC-4C0C-A269-FD7C9013C347}"/>
              </a:ext>
            </a:extLst>
          </p:cNvPr>
          <p:cNvSpPr>
            <a:spLocks noGrp="1"/>
          </p:cNvSpPr>
          <p:nvPr>
            <p:ph type="dt" sz="half" idx="10"/>
          </p:nvPr>
        </p:nvSpPr>
        <p:spPr/>
        <p:txBody>
          <a:bodyPr/>
          <a:lstStyle/>
          <a:p>
            <a:fld id="{58853EF8-E15B-4643-BE7E-5C705DA92C3D}" type="datetime1">
              <a:rPr lang="fr-FR" smtClean="0"/>
              <a:t>03/12/2022</a:t>
            </a:fld>
            <a:endParaRPr lang="fr-FR"/>
          </a:p>
        </p:txBody>
      </p:sp>
      <p:sp>
        <p:nvSpPr>
          <p:cNvPr id="5" name="Espace réservé du pied de page 4">
            <a:extLst>
              <a:ext uri="{FF2B5EF4-FFF2-40B4-BE49-F238E27FC236}">
                <a16:creationId xmlns:a16="http://schemas.microsoft.com/office/drawing/2014/main" id="{D5A12DD0-BADC-479C-8848-40AF783065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CF8849-520E-4F21-8736-BE351F21549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166AE"/>
                </a:solidFill>
              </a:defRPr>
            </a:lvl1pPr>
          </a:lstStyle>
          <a:p>
            <a:fld id="{713228DA-D7F0-4016-9407-5D303B8BDDCA}" type="slidenum">
              <a:rPr lang="fr-FR" smtClean="0"/>
              <a:pPr/>
              <a:t>‹n°›</a:t>
            </a:fld>
            <a:endParaRPr lang="fr-FR"/>
          </a:p>
        </p:txBody>
      </p:sp>
      <p:sp>
        <p:nvSpPr>
          <p:cNvPr id="7" name="Espace réservé du pied de page 4">
            <a:extLst>
              <a:ext uri="{FF2B5EF4-FFF2-40B4-BE49-F238E27FC236}">
                <a16:creationId xmlns:a16="http://schemas.microsoft.com/office/drawing/2014/main" id="{62CEEE0C-7592-4BEC-9AE7-8780E62E8795}"/>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Pitch Deck Ellcie Healthy - Confidential</a:t>
            </a:r>
            <a:endParaRPr lang="fr-FR" dirty="0"/>
          </a:p>
        </p:txBody>
      </p:sp>
    </p:spTree>
    <p:extLst>
      <p:ext uri="{BB962C8B-B14F-4D97-AF65-F5344CB8AC3E}">
        <p14:creationId xmlns:p14="http://schemas.microsoft.com/office/powerpoint/2010/main" val="39086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
        <p:nvSpPr>
          <p:cNvPr id="5" name="Espace réservé du pied de page 4">
            <a:extLst>
              <a:ext uri="{FF2B5EF4-FFF2-40B4-BE49-F238E27FC236}">
                <a16:creationId xmlns:a16="http://schemas.microsoft.com/office/drawing/2014/main" id="{0A55B117-5CDC-43BD-BE4A-1882D5B53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Pitch Deck Ellcie Healthy - </a:t>
            </a:r>
            <a:r>
              <a:rPr lang="fr-FR" dirty="0" err="1"/>
              <a:t>Confidential</a:t>
            </a:r>
            <a:endParaRPr lang="fr-FR" dirty="0"/>
          </a:p>
        </p:txBody>
      </p:sp>
    </p:spTree>
    <p:extLst>
      <p:ext uri="{BB962C8B-B14F-4D97-AF65-F5344CB8AC3E}">
        <p14:creationId xmlns:p14="http://schemas.microsoft.com/office/powerpoint/2010/main" val="99862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
        <p:nvSpPr>
          <p:cNvPr id="3" name="Espace réservé du pied de page 4">
            <a:extLst>
              <a:ext uri="{FF2B5EF4-FFF2-40B4-BE49-F238E27FC236}">
                <a16:creationId xmlns:a16="http://schemas.microsoft.com/office/drawing/2014/main" id="{C158500D-9BD6-4497-8CA5-86C08A6B5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Pitch Deck Ellcie Healthy - </a:t>
            </a:r>
            <a:r>
              <a:rPr lang="fr-FR" dirty="0" err="1"/>
              <a:t>Confidential</a:t>
            </a:r>
            <a:endParaRPr lang="fr-FR" dirty="0"/>
          </a:p>
        </p:txBody>
      </p:sp>
    </p:spTree>
    <p:extLst>
      <p:ext uri="{BB962C8B-B14F-4D97-AF65-F5344CB8AC3E}">
        <p14:creationId xmlns:p14="http://schemas.microsoft.com/office/powerpoint/2010/main" val="269530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BA61E56-8CFC-4110-816A-5BC5F5E9F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4E0484-571C-4B01-9931-E5C87CB191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B4430-4810-489A-88C8-7ABC79E6C4A0}" type="datetime1">
              <a:rPr lang="fr-FR" smtClean="0"/>
              <a:t>03/12/2022</a:t>
            </a:fld>
            <a:endParaRPr lang="fr-FR"/>
          </a:p>
        </p:txBody>
      </p:sp>
      <p:sp>
        <p:nvSpPr>
          <p:cNvPr id="5" name="Espace réservé du pied de page 4">
            <a:extLst>
              <a:ext uri="{FF2B5EF4-FFF2-40B4-BE49-F238E27FC236}">
                <a16:creationId xmlns:a16="http://schemas.microsoft.com/office/drawing/2014/main" id="{668B0775-EC45-45FA-BFB3-42414F151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Pitch Deck Ellcie Healthy - </a:t>
            </a:r>
            <a:r>
              <a:rPr lang="fr-FR" dirty="0" err="1"/>
              <a:t>Confidential</a:t>
            </a:r>
            <a:endParaRPr lang="fr-FR" dirty="0"/>
          </a:p>
        </p:txBody>
      </p:sp>
      <p:sp>
        <p:nvSpPr>
          <p:cNvPr id="8" name="Espace réservé du numéro de diapositive 5">
            <a:extLst>
              <a:ext uri="{FF2B5EF4-FFF2-40B4-BE49-F238E27FC236}">
                <a16:creationId xmlns:a16="http://schemas.microsoft.com/office/drawing/2014/main" id="{51B35CFC-A0DE-406C-8297-576CC62AA810}"/>
              </a:ext>
            </a:extLst>
          </p:cNvPr>
          <p:cNvSpPr>
            <a:spLocks noGrp="1"/>
          </p:cNvSpPr>
          <p:nvPr>
            <p:ph type="sldNum" sz="quarter" idx="4"/>
          </p:nvPr>
        </p:nvSpPr>
        <p:spPr>
          <a:xfrm>
            <a:off x="8610600" y="6356350"/>
            <a:ext cx="2743200" cy="365125"/>
          </a:xfrm>
          <a:prstGeom prst="rect">
            <a:avLst/>
          </a:prstGeom>
        </p:spPr>
        <p:txBody>
          <a:bodyPr/>
          <a:lstStyle>
            <a:lvl1pPr algn="r">
              <a:defRPr>
                <a:solidFill>
                  <a:srgbClr val="0166AE"/>
                </a:solidFill>
              </a:defRPr>
            </a:lvl1pPr>
          </a:lstStyle>
          <a:p>
            <a:fld id="{713228DA-D7F0-4016-9407-5D303B8BDDCA}" type="slidenum">
              <a:rPr lang="fr-FR" smtClean="0"/>
              <a:pPr/>
              <a:t>‹n°›</a:t>
            </a:fld>
            <a:endParaRPr lang="fr-FR"/>
          </a:p>
        </p:txBody>
      </p:sp>
    </p:spTree>
    <p:extLst>
      <p:ext uri="{BB962C8B-B14F-4D97-AF65-F5344CB8AC3E}">
        <p14:creationId xmlns:p14="http://schemas.microsoft.com/office/powerpoint/2010/main" val="70383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hf hdr="0" ftr="0" dt="0"/>
  <p:txStyles>
    <p:titleStyle>
      <a:lvl1pPr algn="l" defTabSz="914400" rtl="0" eaLnBrk="1" latinLnBrk="0" hangingPunct="1">
        <a:lnSpc>
          <a:spcPct val="90000"/>
        </a:lnSpc>
        <a:spcBef>
          <a:spcPct val="0"/>
        </a:spcBef>
        <a:buNone/>
        <a:defRPr lang="fr-FR" sz="3200" b="1" kern="1200" smtClean="0">
          <a:solidFill>
            <a:srgbClr val="0166AE"/>
          </a:solidFill>
          <a:latin typeface="+mn-lt"/>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f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nstagram.com/ellcie_healthy/" TargetMode="External"/><Relationship Id="rId3" Type="http://schemas.openxmlformats.org/officeDocument/2006/relationships/hyperlink" Target="mailto:pp@ellcie-healthy.com" TargetMode="External"/><Relationship Id="rId7" Type="http://schemas.openxmlformats.org/officeDocument/2006/relationships/hyperlink" Target="https://twitter.com/EllcieHealth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hyperlink" Target="https://www.facebook.com/ellciehealthy" TargetMode="External"/><Relationship Id="rId10" Type="http://schemas.openxmlformats.org/officeDocument/2006/relationships/image" Target="../media/image98.png"/><Relationship Id="rId4" Type="http://schemas.openxmlformats.org/officeDocument/2006/relationships/hyperlink" Target="https://ellcie-healthy.com/" TargetMode="External"/><Relationship Id="rId9" Type="http://schemas.openxmlformats.org/officeDocument/2006/relationships/hyperlink" Target="https://www.linkedin.com/company/ellcie-healthy-sas/"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2.png"/><Relationship Id="rId21" Type="http://schemas.openxmlformats.org/officeDocument/2006/relationships/image" Target="../media/image28.png"/><Relationship Id="rId7" Type="http://schemas.openxmlformats.org/officeDocument/2006/relationships/image" Target="../media/image15.jpeg"/><Relationship Id="rId12" Type="http://schemas.openxmlformats.org/officeDocument/2006/relationships/image" Target="../media/image19.png"/><Relationship Id="rId17" Type="http://schemas.openxmlformats.org/officeDocument/2006/relationships/image" Target="../media/image24.jpe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image" Target="../media/image13.png"/><Relationship Id="rId16" Type="http://schemas.openxmlformats.org/officeDocument/2006/relationships/image" Target="../media/image23.jpeg"/><Relationship Id="rId20" Type="http://schemas.openxmlformats.org/officeDocument/2006/relationships/image" Target="../media/image27.jp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8.gif"/><Relationship Id="rId24" Type="http://schemas.openxmlformats.org/officeDocument/2006/relationships/image" Target="../media/image31.jpeg"/><Relationship Id="rId32" Type="http://schemas.openxmlformats.org/officeDocument/2006/relationships/image" Target="../media/image39.png"/><Relationship Id="rId5" Type="http://schemas.openxmlformats.org/officeDocument/2006/relationships/image" Target="../media/image3.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jpg"/><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image" Target="../media/image14.jpe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jpe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g"/><Relationship Id="rId10" Type="http://schemas.openxmlformats.org/officeDocument/2006/relationships/image" Target="../media/image51.png"/><Relationship Id="rId4" Type="http://schemas.openxmlformats.org/officeDocument/2006/relationships/image" Target="../media/image45.jpg"/><Relationship Id="rId9" Type="http://schemas.openxmlformats.org/officeDocument/2006/relationships/image" Target="../media/image50.png"/><Relationship Id="rId1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6.png"/><Relationship Id="rId3" Type="http://schemas.openxmlformats.org/officeDocument/2006/relationships/image" Target="../media/image66.png"/><Relationship Id="rId7" Type="http://schemas.openxmlformats.org/officeDocument/2006/relationships/image" Target="../media/image70.jpeg"/><Relationship Id="rId12" Type="http://schemas.openxmlformats.org/officeDocument/2006/relationships/image" Target="../media/image74.jpe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jpg"/><Relationship Id="rId5" Type="http://schemas.openxmlformats.org/officeDocument/2006/relationships/image" Target="../media/image68.jpeg"/><Relationship Id="rId15" Type="http://schemas.openxmlformats.org/officeDocument/2006/relationships/image" Target="../media/image76.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png"/><Relationship Id="rId14" Type="http://schemas.openxmlformats.org/officeDocument/2006/relationships/image" Target="../media/image75.jpeg"/></Relationships>
</file>

<file path=ppt/slides/_rels/slide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jpe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54.png"/><Relationship Id="rId4" Type="http://schemas.openxmlformats.org/officeDocument/2006/relationships/image" Target="../media/image79.jpeg"/><Relationship Id="rId9" Type="http://schemas.openxmlformats.org/officeDocument/2006/relationships/image" Target="../media/image83.png"/></Relationships>
</file>

<file path=ppt/slides/_rels/slide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png"/><Relationship Id="rId18" Type="http://schemas.openxmlformats.org/officeDocument/2006/relationships/image" Target="../media/image39.png"/><Relationship Id="rId3" Type="http://schemas.openxmlformats.org/officeDocument/2006/relationships/image" Target="../media/image48.png"/><Relationship Id="rId7" Type="http://schemas.openxmlformats.org/officeDocument/2006/relationships/image" Target="../media/image88.png"/><Relationship Id="rId12" Type="http://schemas.openxmlformats.org/officeDocument/2006/relationships/image" Target="../media/image36.png"/><Relationship Id="rId17" Type="http://schemas.openxmlformats.org/officeDocument/2006/relationships/image" Target="../media/image38.png"/><Relationship Id="rId2" Type="http://schemas.openxmlformats.org/officeDocument/2006/relationships/image" Target="../media/image84.png"/><Relationship Id="rId16" Type="http://schemas.openxmlformats.org/officeDocument/2006/relationships/image" Target="../media/image35.png"/><Relationship Id="rId20"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jpeg"/><Relationship Id="rId5" Type="http://schemas.openxmlformats.org/officeDocument/2006/relationships/image" Target="../media/image86.png"/><Relationship Id="rId15" Type="http://schemas.openxmlformats.org/officeDocument/2006/relationships/image" Target="../media/image95.png"/><Relationship Id="rId10" Type="http://schemas.openxmlformats.org/officeDocument/2006/relationships/image" Target="../media/image91.jpeg"/><Relationship Id="rId19" Type="http://schemas.openxmlformats.org/officeDocument/2006/relationships/image" Target="../media/image4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personne, extérieur, homme, plage&#10;&#10;Description générée automatiquement">
            <a:extLst>
              <a:ext uri="{FF2B5EF4-FFF2-40B4-BE49-F238E27FC236}">
                <a16:creationId xmlns:a16="http://schemas.microsoft.com/office/drawing/2014/main" id="{85E37BBA-1D6B-41C4-9422-7C6B167BE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6"/>
            <a:ext cx="12192000" cy="5920740"/>
          </a:xfrm>
          <a:prstGeom prst="rect">
            <a:avLst/>
          </a:prstGeom>
        </p:spPr>
      </p:pic>
      <p:sp>
        <p:nvSpPr>
          <p:cNvPr id="5" name="Rectangle 4">
            <a:extLst>
              <a:ext uri="{FF2B5EF4-FFF2-40B4-BE49-F238E27FC236}">
                <a16:creationId xmlns:a16="http://schemas.microsoft.com/office/drawing/2014/main" id="{C8676A02-9BEA-422E-B7E7-7CBF884033C1}"/>
              </a:ext>
            </a:extLst>
          </p:cNvPr>
          <p:cNvSpPr/>
          <p:nvPr/>
        </p:nvSpPr>
        <p:spPr>
          <a:xfrm>
            <a:off x="-62917" y="5947033"/>
            <a:ext cx="12317834" cy="910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2" descr="Résultat de recherche d'images pour &quot;bpi excellence&quot;">
            <a:extLst>
              <a:ext uri="{FF2B5EF4-FFF2-40B4-BE49-F238E27FC236}">
                <a16:creationId xmlns:a16="http://schemas.microsoft.com/office/drawing/2014/main" id="{6211C5AD-DA4C-46FB-87C0-297531AF1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53" y="6007971"/>
            <a:ext cx="798195" cy="789089"/>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1F956B9-90C0-4769-98F6-CE342B318E85}"/>
              </a:ext>
            </a:extLst>
          </p:cNvPr>
          <p:cNvSpPr txBox="1"/>
          <p:nvPr/>
        </p:nvSpPr>
        <p:spPr>
          <a:xfrm>
            <a:off x="5988289" y="1405417"/>
            <a:ext cx="5922700" cy="1600438"/>
          </a:xfrm>
          <a:prstGeom prst="rect">
            <a:avLst/>
          </a:prstGeom>
          <a:noFill/>
        </p:spPr>
        <p:txBody>
          <a:bodyPr wrap="square" rtlCol="0" anchor="ctr" anchorCtr="0">
            <a:spAutoFit/>
          </a:bodyPr>
          <a:lstStyle/>
          <a:p>
            <a:pPr algn="r"/>
            <a:endParaRPr lang="en-US" b="1" dirty="0">
              <a:solidFill>
                <a:srgbClr val="005CA9"/>
              </a:solidFill>
              <a:latin typeface="Roboto" panose="02000000000000000000" pitchFamily="2" charset="0"/>
              <a:ea typeface="Roboto" panose="02000000000000000000" pitchFamily="2" charset="0"/>
            </a:endParaRPr>
          </a:p>
          <a:p>
            <a:pPr algn="r"/>
            <a:r>
              <a:rPr lang="en-US" sz="4000" b="1" dirty="0">
                <a:solidFill>
                  <a:schemeClr val="bg1"/>
                </a:solidFill>
                <a:latin typeface="Roboto" panose="02000000000000000000" pitchFamily="2" charset="0"/>
                <a:ea typeface="Roboto" panose="02000000000000000000" pitchFamily="2" charset="0"/>
              </a:rPr>
              <a:t>Smart Glasses </a:t>
            </a:r>
            <a:r>
              <a:rPr lang="en-US" sz="4000" b="1" dirty="0">
                <a:solidFill>
                  <a:srgbClr val="005CA9"/>
                </a:solidFill>
                <a:latin typeface="Roboto" panose="02000000000000000000" pitchFamily="2" charset="0"/>
                <a:ea typeface="Roboto" panose="02000000000000000000" pitchFamily="2" charset="0"/>
              </a:rPr>
              <a:t>using AI to </a:t>
            </a:r>
            <a:r>
              <a:rPr lang="en-US" sz="4000" b="1" dirty="0">
                <a:solidFill>
                  <a:schemeClr val="bg1"/>
                </a:solidFill>
                <a:latin typeface="Roboto" panose="02000000000000000000" pitchFamily="2" charset="0"/>
                <a:ea typeface="Roboto" panose="02000000000000000000" pitchFamily="2" charset="0"/>
              </a:rPr>
              <a:t>look after </a:t>
            </a:r>
            <a:r>
              <a:rPr lang="en-US" sz="4000" b="1" dirty="0">
                <a:solidFill>
                  <a:srgbClr val="2E6CA4"/>
                </a:solidFill>
                <a:latin typeface="Roboto" panose="02000000000000000000" pitchFamily="2" charset="0"/>
                <a:ea typeface="Roboto" panose="02000000000000000000" pitchFamily="2" charset="0"/>
              </a:rPr>
              <a:t>people</a:t>
            </a:r>
            <a:endParaRPr lang="fr-FR" sz="4000" b="1" dirty="0">
              <a:solidFill>
                <a:srgbClr val="2E6CA4"/>
              </a:solidFill>
              <a:latin typeface="Roboto" panose="02000000000000000000" pitchFamily="2" charset="0"/>
              <a:ea typeface="Roboto" panose="02000000000000000000" pitchFamily="2" charset="0"/>
            </a:endParaRPr>
          </a:p>
        </p:txBody>
      </p:sp>
      <p:pic>
        <p:nvPicPr>
          <p:cNvPr id="6" name="Picture 2" descr="RÃ©sultat de recherche d'images pour &quot;JEI logo&quot;">
            <a:extLst>
              <a:ext uri="{FF2B5EF4-FFF2-40B4-BE49-F238E27FC236}">
                <a16:creationId xmlns:a16="http://schemas.microsoft.com/office/drawing/2014/main" id="{4C45C432-9A17-49BE-81D1-7A502C875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9227" y="6109054"/>
            <a:ext cx="785076" cy="5869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930F6B75-C9A0-4F54-8315-6F149A5D6FBE}"/>
              </a:ext>
            </a:extLst>
          </p:cNvPr>
          <p:cNvPicPr>
            <a:picLocks noChangeAspect="1"/>
          </p:cNvPicPr>
          <p:nvPr/>
        </p:nvPicPr>
        <p:blipFill rotWithShape="1">
          <a:blip r:embed="rId5"/>
          <a:srcRect t="-1" r="78980" b="-11509"/>
          <a:stretch/>
        </p:blipFill>
        <p:spPr>
          <a:xfrm>
            <a:off x="6581000" y="6130957"/>
            <a:ext cx="861694" cy="575521"/>
          </a:xfrm>
          <a:prstGeom prst="rect">
            <a:avLst/>
          </a:prstGeom>
        </p:spPr>
      </p:pic>
      <p:pic>
        <p:nvPicPr>
          <p:cNvPr id="12" name="Picture 2" descr="RÃ©sultat de recherche d'images pour &quot;french tech&quot;">
            <a:extLst>
              <a:ext uri="{FF2B5EF4-FFF2-40B4-BE49-F238E27FC236}">
                <a16:creationId xmlns:a16="http://schemas.microsoft.com/office/drawing/2014/main" id="{70392BEB-CFC7-4939-97B7-922E83664D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8201" y="6051966"/>
            <a:ext cx="700658" cy="61714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83E3A9A3-7834-41BB-BEDF-A7A2A3E947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350" y="5211353"/>
            <a:ext cx="2424812" cy="1547415"/>
          </a:xfrm>
          <a:prstGeom prst="rect">
            <a:avLst/>
          </a:prstGeom>
        </p:spPr>
      </p:pic>
      <p:pic>
        <p:nvPicPr>
          <p:cNvPr id="17" name="Image 16">
            <a:extLst>
              <a:ext uri="{FF2B5EF4-FFF2-40B4-BE49-F238E27FC236}">
                <a16:creationId xmlns:a16="http://schemas.microsoft.com/office/drawing/2014/main" id="{112F2711-D0ED-433F-90F5-E632ECECBEC9}"/>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63835" y="6090438"/>
            <a:ext cx="918795" cy="509766"/>
          </a:xfrm>
          <a:prstGeom prst="rect">
            <a:avLst/>
          </a:prstGeom>
        </p:spPr>
      </p:pic>
      <p:pic>
        <p:nvPicPr>
          <p:cNvPr id="19" name="Image 18">
            <a:extLst>
              <a:ext uri="{FF2B5EF4-FFF2-40B4-BE49-F238E27FC236}">
                <a16:creationId xmlns:a16="http://schemas.microsoft.com/office/drawing/2014/main" id="{2F9EB4BE-5F30-4C43-A922-918D0D3E26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9853" y="6137645"/>
            <a:ext cx="918795" cy="529742"/>
          </a:xfrm>
          <a:prstGeom prst="rect">
            <a:avLst/>
          </a:prstGeom>
        </p:spPr>
      </p:pic>
      <p:pic>
        <p:nvPicPr>
          <p:cNvPr id="20" name="Image 19">
            <a:extLst>
              <a:ext uri="{FF2B5EF4-FFF2-40B4-BE49-F238E27FC236}">
                <a16:creationId xmlns:a16="http://schemas.microsoft.com/office/drawing/2014/main" id="{A048612B-3310-431D-A664-C315533D12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011" y="282248"/>
            <a:ext cx="1604469" cy="1744400"/>
          </a:xfrm>
          <a:prstGeom prst="rect">
            <a:avLst/>
          </a:prstGeom>
        </p:spPr>
      </p:pic>
      <p:sp>
        <p:nvSpPr>
          <p:cNvPr id="15" name="ZoneTexte 14">
            <a:extLst>
              <a:ext uri="{FF2B5EF4-FFF2-40B4-BE49-F238E27FC236}">
                <a16:creationId xmlns:a16="http://schemas.microsoft.com/office/drawing/2014/main" id="{AA7E908C-50F3-4461-85FB-0EB9D4F6ED26}"/>
              </a:ext>
            </a:extLst>
          </p:cNvPr>
          <p:cNvSpPr txBox="1"/>
          <p:nvPr/>
        </p:nvSpPr>
        <p:spPr>
          <a:xfrm>
            <a:off x="5988289" y="4109033"/>
            <a:ext cx="5922700" cy="630942"/>
          </a:xfrm>
          <a:prstGeom prst="rect">
            <a:avLst/>
          </a:prstGeom>
          <a:noFill/>
        </p:spPr>
        <p:txBody>
          <a:bodyPr wrap="square" rtlCol="0" anchor="ctr" anchorCtr="0">
            <a:spAutoFit/>
          </a:bodyPr>
          <a:lstStyle/>
          <a:p>
            <a:pPr algn="r"/>
            <a:endParaRPr lang="en-US" sz="1100" b="1" dirty="0">
              <a:solidFill>
                <a:schemeClr val="bg1">
                  <a:lumMod val="85000"/>
                </a:schemeClr>
              </a:solidFill>
              <a:latin typeface="Roboto" panose="02000000000000000000" pitchFamily="2" charset="0"/>
              <a:ea typeface="Roboto" panose="02000000000000000000" pitchFamily="2" charset="0"/>
            </a:endParaRPr>
          </a:p>
          <a:p>
            <a:pPr algn="r"/>
            <a:r>
              <a:rPr lang="en-US" sz="2400" b="1" dirty="0">
                <a:solidFill>
                  <a:schemeClr val="bg1">
                    <a:lumMod val="85000"/>
                  </a:schemeClr>
                </a:solidFill>
                <a:latin typeface="Roboto" panose="02000000000000000000" pitchFamily="2" charset="0"/>
                <a:ea typeface="Roboto" panose="02000000000000000000" pitchFamily="2" charset="0"/>
              </a:rPr>
              <a:t>Smart &amp; affordable  in place solution</a:t>
            </a:r>
            <a:endParaRPr lang="fr-FR" sz="2400" b="1" dirty="0">
              <a:solidFill>
                <a:schemeClr val="bg1">
                  <a:lumMod val="85000"/>
                </a:schemeClr>
              </a:solidFill>
              <a:latin typeface="Roboto" panose="02000000000000000000" pitchFamily="2" charset="0"/>
              <a:ea typeface="Roboto" panose="02000000000000000000" pitchFamily="2" charset="0"/>
            </a:endParaRPr>
          </a:p>
        </p:txBody>
      </p:sp>
      <p:grpSp>
        <p:nvGrpSpPr>
          <p:cNvPr id="24" name="Groupe 23">
            <a:extLst>
              <a:ext uri="{FF2B5EF4-FFF2-40B4-BE49-F238E27FC236}">
                <a16:creationId xmlns:a16="http://schemas.microsoft.com/office/drawing/2014/main" id="{F8746614-E970-4736-879F-138963A3C468}"/>
              </a:ext>
            </a:extLst>
          </p:cNvPr>
          <p:cNvGrpSpPr/>
          <p:nvPr/>
        </p:nvGrpSpPr>
        <p:grpSpPr>
          <a:xfrm>
            <a:off x="3969354" y="5347663"/>
            <a:ext cx="2357632" cy="1385439"/>
            <a:chOff x="3969354" y="5347663"/>
            <a:chExt cx="2357632" cy="1385439"/>
          </a:xfrm>
        </p:grpSpPr>
        <p:grpSp>
          <p:nvGrpSpPr>
            <p:cNvPr id="22" name="Groupe 21">
              <a:extLst>
                <a:ext uri="{FF2B5EF4-FFF2-40B4-BE49-F238E27FC236}">
                  <a16:creationId xmlns:a16="http://schemas.microsoft.com/office/drawing/2014/main" id="{DC66E8DD-816B-4476-855E-249D6767D477}"/>
                </a:ext>
              </a:extLst>
            </p:cNvPr>
            <p:cNvGrpSpPr/>
            <p:nvPr/>
          </p:nvGrpSpPr>
          <p:grpSpPr>
            <a:xfrm>
              <a:off x="3969354" y="5347663"/>
              <a:ext cx="2357632" cy="1385439"/>
              <a:chOff x="4854710" y="1052354"/>
              <a:chExt cx="5833241" cy="3427844"/>
            </a:xfrm>
          </p:grpSpPr>
          <p:sp>
            <p:nvSpPr>
              <p:cNvPr id="21" name="Rectangle 20">
                <a:extLst>
                  <a:ext uri="{FF2B5EF4-FFF2-40B4-BE49-F238E27FC236}">
                    <a16:creationId xmlns:a16="http://schemas.microsoft.com/office/drawing/2014/main" id="{1538D361-E707-4DBD-8F87-78CFD34671F6}"/>
                  </a:ext>
                </a:extLst>
              </p:cNvPr>
              <p:cNvSpPr/>
              <p:nvPr/>
            </p:nvSpPr>
            <p:spPr>
              <a:xfrm>
                <a:off x="4854710" y="1057162"/>
                <a:ext cx="5833241" cy="3423036"/>
              </a:xfrm>
              <a:prstGeom prst="rect">
                <a:avLst/>
              </a:prstGeom>
              <a:solidFill>
                <a:srgbClr val="174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C22E04A-A4C2-4C81-8D1F-A318439113BD}"/>
                  </a:ext>
                </a:extLst>
              </p:cNvPr>
              <p:cNvPicPr>
                <a:picLocks noChangeAspect="1"/>
              </p:cNvPicPr>
              <p:nvPr/>
            </p:nvPicPr>
            <p:blipFill>
              <a:blip r:embed="rId11"/>
              <a:stretch>
                <a:fillRect/>
              </a:stretch>
            </p:blipFill>
            <p:spPr>
              <a:xfrm>
                <a:off x="4953000" y="2476500"/>
                <a:ext cx="2286000" cy="1905000"/>
              </a:xfrm>
              <a:prstGeom prst="rect">
                <a:avLst/>
              </a:prstGeom>
            </p:spPr>
          </p:pic>
          <p:pic>
            <p:nvPicPr>
              <p:cNvPr id="9" name="Image 8">
                <a:extLst>
                  <a:ext uri="{FF2B5EF4-FFF2-40B4-BE49-F238E27FC236}">
                    <a16:creationId xmlns:a16="http://schemas.microsoft.com/office/drawing/2014/main" id="{10E56BA1-FB72-4F14-A7EB-F9ADDBC39448}"/>
                  </a:ext>
                </a:extLst>
              </p:cNvPr>
              <p:cNvPicPr>
                <a:picLocks noChangeAspect="1"/>
              </p:cNvPicPr>
              <p:nvPr/>
            </p:nvPicPr>
            <p:blipFill>
              <a:blip r:embed="rId12"/>
              <a:stretch>
                <a:fillRect/>
              </a:stretch>
            </p:blipFill>
            <p:spPr>
              <a:xfrm>
                <a:off x="7211326" y="1052354"/>
                <a:ext cx="3476625" cy="2638425"/>
              </a:xfrm>
              <a:prstGeom prst="rect">
                <a:avLst/>
              </a:prstGeom>
            </p:spPr>
          </p:pic>
        </p:grpSp>
        <p:sp>
          <p:nvSpPr>
            <p:cNvPr id="23" name="Rectangle 22">
              <a:extLst>
                <a:ext uri="{FF2B5EF4-FFF2-40B4-BE49-F238E27FC236}">
                  <a16:creationId xmlns:a16="http://schemas.microsoft.com/office/drawing/2014/main" id="{12162AB4-FF00-4285-90B9-73AE8050FDD2}"/>
                </a:ext>
              </a:extLst>
            </p:cNvPr>
            <p:cNvSpPr/>
            <p:nvPr/>
          </p:nvSpPr>
          <p:spPr>
            <a:xfrm>
              <a:off x="4894455" y="6413412"/>
              <a:ext cx="1424364" cy="29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ZoneTexte 25">
            <a:extLst>
              <a:ext uri="{FF2B5EF4-FFF2-40B4-BE49-F238E27FC236}">
                <a16:creationId xmlns:a16="http://schemas.microsoft.com/office/drawing/2014/main" id="{14ABFF98-CD6F-4586-A5A3-7EF1C6F77D35}"/>
              </a:ext>
            </a:extLst>
          </p:cNvPr>
          <p:cNvSpPr txBox="1"/>
          <p:nvPr/>
        </p:nvSpPr>
        <p:spPr>
          <a:xfrm>
            <a:off x="4887904" y="6238088"/>
            <a:ext cx="1430915" cy="523220"/>
          </a:xfrm>
          <a:prstGeom prst="rect">
            <a:avLst/>
          </a:prstGeom>
          <a:noFill/>
        </p:spPr>
        <p:txBody>
          <a:bodyPr wrap="square">
            <a:spAutoFit/>
          </a:bodyPr>
          <a:lstStyle/>
          <a:p>
            <a:pPr algn="l"/>
            <a:endParaRPr lang="fr-FR" sz="400" i="0" u="none" strike="noStrike" baseline="0" dirty="0"/>
          </a:p>
          <a:p>
            <a:pPr algn="l"/>
            <a:r>
              <a:rPr lang="fr-FR" sz="800" b="1" i="0" u="none" strike="noStrike" baseline="0" dirty="0"/>
              <a:t>966648, </a:t>
            </a:r>
            <a:r>
              <a:rPr lang="fr-FR" sz="800" b="1" i="0" u="none" strike="noStrike" baseline="0" dirty="0" err="1"/>
              <a:t>GlaaS</a:t>
            </a:r>
            <a:endParaRPr lang="fr-FR" sz="800" b="1" i="0" u="none" strike="noStrike" baseline="0" dirty="0"/>
          </a:p>
          <a:p>
            <a:pPr algn="l"/>
            <a:r>
              <a:rPr lang="en-US" sz="800" i="0" u="none" strike="noStrike" baseline="0" dirty="0"/>
              <a:t>Open sensing eyewear for a daily health monitoring</a:t>
            </a:r>
            <a:endParaRPr lang="fr-FR" sz="800" dirty="0"/>
          </a:p>
        </p:txBody>
      </p:sp>
      <p:pic>
        <p:nvPicPr>
          <p:cNvPr id="1026" name="Picture 2">
            <a:extLst>
              <a:ext uri="{FF2B5EF4-FFF2-40B4-BE49-F238E27FC236}">
                <a16:creationId xmlns:a16="http://schemas.microsoft.com/office/drawing/2014/main" id="{9423B4A5-E07A-4971-A023-BC38D26035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6967" y="5935371"/>
            <a:ext cx="983694" cy="90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0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EF461-E02F-B573-F57C-CCB5F4CE0257}"/>
              </a:ext>
            </a:extLst>
          </p:cNvPr>
          <p:cNvSpPr>
            <a:spLocks noGrp="1"/>
          </p:cNvSpPr>
          <p:nvPr>
            <p:ph type="title"/>
          </p:nvPr>
        </p:nvSpPr>
        <p:spPr/>
        <p:txBody>
          <a:bodyPr/>
          <a:lstStyle/>
          <a:p>
            <a:r>
              <a:rPr lang="fr-FR" dirty="0"/>
              <a:t>Our expectations</a:t>
            </a:r>
          </a:p>
        </p:txBody>
      </p:sp>
      <p:sp>
        <p:nvSpPr>
          <p:cNvPr id="3" name="Espace réservé du contenu 2">
            <a:extLst>
              <a:ext uri="{FF2B5EF4-FFF2-40B4-BE49-F238E27FC236}">
                <a16:creationId xmlns:a16="http://schemas.microsoft.com/office/drawing/2014/main" id="{3827FBFF-1804-ACB6-3440-1A600D718BAE}"/>
              </a:ext>
            </a:extLst>
          </p:cNvPr>
          <p:cNvSpPr>
            <a:spLocks noGrp="1"/>
          </p:cNvSpPr>
          <p:nvPr>
            <p:ph idx="1"/>
          </p:nvPr>
        </p:nvSpPr>
        <p:spPr/>
        <p:txBody>
          <a:bodyPr/>
          <a:lstStyle/>
          <a:p>
            <a:endParaRPr lang="fr-FR" dirty="0"/>
          </a:p>
          <a:p>
            <a:r>
              <a:rPr lang="fr-FR" dirty="0"/>
              <a:t>Business </a:t>
            </a:r>
          </a:p>
          <a:p>
            <a:endParaRPr lang="fr-FR" dirty="0"/>
          </a:p>
          <a:p>
            <a:endParaRPr lang="fr-FR" dirty="0"/>
          </a:p>
          <a:p>
            <a:r>
              <a:rPr lang="fr-FR" dirty="0" err="1"/>
              <a:t>Fundings</a:t>
            </a:r>
            <a:endParaRPr lang="fr-FR" dirty="0"/>
          </a:p>
          <a:p>
            <a:endParaRPr lang="fr-FR" dirty="0"/>
          </a:p>
        </p:txBody>
      </p:sp>
      <p:sp>
        <p:nvSpPr>
          <p:cNvPr id="4" name="Espace réservé du numéro de diapositive 3">
            <a:extLst>
              <a:ext uri="{FF2B5EF4-FFF2-40B4-BE49-F238E27FC236}">
                <a16:creationId xmlns:a16="http://schemas.microsoft.com/office/drawing/2014/main" id="{AB184408-9BCD-4533-3DB8-41E90EDA202D}"/>
              </a:ext>
            </a:extLst>
          </p:cNvPr>
          <p:cNvSpPr>
            <a:spLocks noGrp="1"/>
          </p:cNvSpPr>
          <p:nvPr>
            <p:ph type="sldNum" sz="quarter" idx="12"/>
          </p:nvPr>
        </p:nvSpPr>
        <p:spPr/>
        <p:txBody>
          <a:bodyPr/>
          <a:lstStyle/>
          <a:p>
            <a:fld id="{713228DA-D7F0-4016-9407-5D303B8BDDCA}" type="slidenum">
              <a:rPr lang="fr-FR" smtClean="0"/>
              <a:pPr/>
              <a:t>10</a:t>
            </a:fld>
            <a:endParaRPr lang="fr-FR"/>
          </a:p>
        </p:txBody>
      </p:sp>
    </p:spTree>
    <p:extLst>
      <p:ext uri="{BB962C8B-B14F-4D97-AF65-F5344CB8AC3E}">
        <p14:creationId xmlns:p14="http://schemas.microsoft.com/office/powerpoint/2010/main" val="406335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r>
              <a:rPr lang="fr-FR" b="1">
                <a:solidFill>
                  <a:schemeClr val="accent5"/>
                </a:solidFill>
                <a:latin typeface="Roboto" panose="02000000000000000000" pitchFamily="2" charset="0"/>
                <a:ea typeface="Roboto" panose="02000000000000000000" pitchFamily="2" charset="0"/>
                <a:cs typeface="Poppins"/>
                <a:sym typeface="Poppins"/>
              </a:rPr>
              <a:t>CONTACT</a:t>
            </a:r>
            <a:endParaRPr b="1" dirty="0">
              <a:solidFill>
                <a:schemeClr val="accent5"/>
              </a:solidFill>
              <a:latin typeface="Roboto" panose="02000000000000000000" pitchFamily="2" charset="0"/>
              <a:ea typeface="Roboto" panose="02000000000000000000" pitchFamily="2" charset="0"/>
              <a:cs typeface="Poppins"/>
              <a:sym typeface="Poppins"/>
            </a:endParaRPr>
          </a:p>
          <a:p>
            <a:endParaRPr b="1" dirty="0">
              <a:solidFill>
                <a:schemeClr val="accent5"/>
              </a:solidFill>
              <a:latin typeface="Roboto" panose="02000000000000000000" pitchFamily="2" charset="0"/>
              <a:ea typeface="Roboto" panose="02000000000000000000" pitchFamily="2" charset="0"/>
              <a:cs typeface="Poppins"/>
              <a:sym typeface="Poppins"/>
            </a:endParaRPr>
          </a:p>
          <a:p>
            <a:endParaRPr b="1" dirty="0">
              <a:solidFill>
                <a:schemeClr val="accent5"/>
              </a:solidFill>
              <a:latin typeface="Roboto" panose="02000000000000000000" pitchFamily="2" charset="0"/>
              <a:ea typeface="Roboto" panose="02000000000000000000" pitchFamily="2" charset="0"/>
              <a:cs typeface="Poppins"/>
              <a:sym typeface="Poppins"/>
            </a:endParaRPr>
          </a:p>
          <a:p>
            <a:endParaRPr b="1" dirty="0">
              <a:solidFill>
                <a:schemeClr val="accent5"/>
              </a:solidFill>
              <a:latin typeface="Roboto" panose="02000000000000000000" pitchFamily="2" charset="0"/>
              <a:ea typeface="Roboto" panose="02000000000000000000" pitchFamily="2" charset="0"/>
              <a:cs typeface="Poppins"/>
              <a:sym typeface="Poppins"/>
            </a:endParaRPr>
          </a:p>
          <a:p>
            <a:endParaRPr b="1" dirty="0">
              <a:solidFill>
                <a:schemeClr val="accent5"/>
              </a:solidFill>
              <a:latin typeface="Roboto" panose="02000000000000000000" pitchFamily="2" charset="0"/>
              <a:ea typeface="Roboto" panose="02000000000000000000" pitchFamily="2" charset="0"/>
              <a:cs typeface="Poppins"/>
              <a:sym typeface="Poppins"/>
            </a:endParaRPr>
          </a:p>
          <a:p>
            <a:endParaRPr b="1" dirty="0">
              <a:solidFill>
                <a:schemeClr val="accent5"/>
              </a:solidFill>
              <a:latin typeface="Roboto" panose="02000000000000000000" pitchFamily="2" charset="0"/>
              <a:ea typeface="Roboto" panose="02000000000000000000" pitchFamily="2" charset="0"/>
              <a:cs typeface="Poppins"/>
              <a:sym typeface="Poppins"/>
            </a:endParaRPr>
          </a:p>
        </p:txBody>
      </p:sp>
      <p:sp>
        <p:nvSpPr>
          <p:cNvPr id="303" name="Google Shape;303;p2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fld id="{00000000-1234-1234-1234-123412341234}" type="slidenum">
              <a:rPr lang="fr"/>
              <a:pPr/>
              <a:t>11</a:t>
            </a:fld>
            <a:endParaRPr/>
          </a:p>
        </p:txBody>
      </p:sp>
      <p:sp>
        <p:nvSpPr>
          <p:cNvPr id="6" name="Google Shape;65;p14">
            <a:extLst>
              <a:ext uri="{FF2B5EF4-FFF2-40B4-BE49-F238E27FC236}">
                <a16:creationId xmlns:a16="http://schemas.microsoft.com/office/drawing/2014/main" id="{062D40F2-4B64-44A3-84F6-60CB13345BB7}"/>
              </a:ext>
            </a:extLst>
          </p:cNvPr>
          <p:cNvSpPr txBox="1"/>
          <p:nvPr/>
        </p:nvSpPr>
        <p:spPr>
          <a:xfrm>
            <a:off x="1552987" y="870793"/>
            <a:ext cx="6095999" cy="1199440"/>
          </a:xfrm>
          <a:prstGeom prst="rect">
            <a:avLst/>
          </a:prstGeom>
          <a:solidFill>
            <a:schemeClr val="bg1"/>
          </a:solidFill>
          <a:ln>
            <a:noFill/>
          </a:ln>
        </p:spPr>
        <p:txBody>
          <a:bodyPr spcFirstLastPara="1" wrap="square" lIns="121900" tIns="121900" rIns="121900" bIns="121900" anchor="t" anchorCtr="0">
            <a:noAutofit/>
          </a:bodyPr>
          <a:lstStyle/>
          <a:p>
            <a:endParaRPr sz="1400" dirty="0"/>
          </a:p>
        </p:txBody>
      </p:sp>
      <p:sp>
        <p:nvSpPr>
          <p:cNvPr id="7" name="Google Shape;65;p14">
            <a:extLst>
              <a:ext uri="{FF2B5EF4-FFF2-40B4-BE49-F238E27FC236}">
                <a16:creationId xmlns:a16="http://schemas.microsoft.com/office/drawing/2014/main" id="{E8F36369-65B9-4945-A3D9-2BF0B2A8327A}"/>
              </a:ext>
            </a:extLst>
          </p:cNvPr>
          <p:cNvSpPr txBox="1"/>
          <p:nvPr/>
        </p:nvSpPr>
        <p:spPr>
          <a:xfrm>
            <a:off x="633142" y="2721120"/>
            <a:ext cx="6095999" cy="1199440"/>
          </a:xfrm>
          <a:prstGeom prst="rect">
            <a:avLst/>
          </a:prstGeom>
          <a:solidFill>
            <a:schemeClr val="bg1"/>
          </a:solidFill>
          <a:ln>
            <a:noFill/>
          </a:ln>
        </p:spPr>
        <p:txBody>
          <a:bodyPr spcFirstLastPara="1" wrap="square" lIns="121900" tIns="121900" rIns="121900" bIns="121900" anchor="t" anchorCtr="0">
            <a:noAutofit/>
          </a:bodyPr>
          <a:lstStyle/>
          <a:p>
            <a:r>
              <a:rPr lang="fr-FR" sz="1400" dirty="0"/>
              <a:t>Philippe</a:t>
            </a:r>
            <a:r>
              <a:rPr lang="fr" sz="1400" dirty="0"/>
              <a:t> PEYRARD, </a:t>
            </a:r>
            <a:r>
              <a:rPr lang="fr" sz="1400" dirty="0">
                <a:latin typeface="Poppins"/>
                <a:ea typeface="Poppins"/>
                <a:cs typeface="Poppins"/>
                <a:sym typeface="Poppins"/>
              </a:rPr>
              <a:t>CEO</a:t>
            </a:r>
            <a:endParaRPr sz="1400" dirty="0">
              <a:latin typeface="Poppins"/>
              <a:ea typeface="Poppins"/>
              <a:cs typeface="Poppins"/>
              <a:sym typeface="Poppins"/>
            </a:endParaRPr>
          </a:p>
          <a:p>
            <a:pPr>
              <a:buClr>
                <a:schemeClr val="dk1"/>
              </a:buClr>
            </a:pPr>
            <a:r>
              <a:rPr lang="fr" sz="1400" u="sng" dirty="0">
                <a:latin typeface="Poppins"/>
                <a:ea typeface="Poppins"/>
                <a:cs typeface="Poppins"/>
                <a:sym typeface="Poppins"/>
                <a:hlinkClick r:id="rId3">
                  <a:extLst>
                    <a:ext uri="{A12FA001-AC4F-418D-AE19-62706E023703}">
                      <ahyp:hlinkClr xmlns:ahyp="http://schemas.microsoft.com/office/drawing/2018/hyperlinkcolor" val="tx"/>
                    </a:ext>
                  </a:extLst>
                </a:hlinkClick>
              </a:rPr>
              <a:t>pp@ellcie-healthy.com</a:t>
            </a:r>
            <a:endParaRPr sz="1400" dirty="0">
              <a:latin typeface="Poppins"/>
              <a:ea typeface="Poppins"/>
              <a:cs typeface="Poppins"/>
              <a:sym typeface="Poppins"/>
            </a:endParaRPr>
          </a:p>
          <a:p>
            <a:r>
              <a:rPr lang="fr" sz="1400" dirty="0"/>
              <a:t>+33 678 06 81 62</a:t>
            </a:r>
            <a:endParaRPr sz="1400" dirty="0"/>
          </a:p>
        </p:txBody>
      </p:sp>
      <p:sp>
        <p:nvSpPr>
          <p:cNvPr id="8" name="ZoneTexte 7">
            <a:extLst>
              <a:ext uri="{FF2B5EF4-FFF2-40B4-BE49-F238E27FC236}">
                <a16:creationId xmlns:a16="http://schemas.microsoft.com/office/drawing/2014/main" id="{3166FEEF-28FF-453E-90D7-B570E62C7E70}"/>
              </a:ext>
            </a:extLst>
          </p:cNvPr>
          <p:cNvSpPr txBox="1"/>
          <p:nvPr/>
        </p:nvSpPr>
        <p:spPr>
          <a:xfrm>
            <a:off x="588956" y="3630468"/>
            <a:ext cx="6096000" cy="231237"/>
          </a:xfrm>
          <a:prstGeom prst="rect">
            <a:avLst/>
          </a:prstGeom>
          <a:noFill/>
        </p:spPr>
        <p:txBody>
          <a:bodyPr wrap="square">
            <a:spAutoFit/>
          </a:bodyPr>
          <a:lstStyle/>
          <a:p>
            <a:r>
              <a:rPr lang="fr-FR" sz="1400" dirty="0" err="1"/>
              <a:t>Website</a:t>
            </a:r>
            <a:r>
              <a:rPr lang="fr-FR" sz="1400" dirty="0"/>
              <a:t> : </a:t>
            </a:r>
            <a:r>
              <a:rPr lang="fr-FR" sz="1400" dirty="0">
                <a:hlinkClick r:id="rId4"/>
              </a:rPr>
              <a:t>https://ellcie-healthy.com/</a:t>
            </a:r>
            <a:r>
              <a:rPr lang="fr-FR" sz="1400" dirty="0"/>
              <a:t> </a:t>
            </a:r>
          </a:p>
        </p:txBody>
      </p:sp>
      <p:pic>
        <p:nvPicPr>
          <p:cNvPr id="4" name="Image 3">
            <a:hlinkClick r:id="rId5"/>
            <a:extLst>
              <a:ext uri="{FF2B5EF4-FFF2-40B4-BE49-F238E27FC236}">
                <a16:creationId xmlns:a16="http://schemas.microsoft.com/office/drawing/2014/main" id="{5D8F3B9E-622D-443E-99D8-5C4E556471D6}"/>
              </a:ext>
            </a:extLst>
          </p:cNvPr>
          <p:cNvPicPr>
            <a:picLocks noChangeAspect="1"/>
          </p:cNvPicPr>
          <p:nvPr/>
        </p:nvPicPr>
        <p:blipFill rotWithShape="1">
          <a:blip r:embed="rId6"/>
          <a:srcRect l="33239" t="-1250" r="41094" b="1250"/>
          <a:stretch/>
        </p:blipFill>
        <p:spPr>
          <a:xfrm>
            <a:off x="640417" y="4678625"/>
            <a:ext cx="364912" cy="343501"/>
          </a:xfrm>
          <a:prstGeom prst="rect">
            <a:avLst/>
          </a:prstGeom>
        </p:spPr>
      </p:pic>
      <p:sp>
        <p:nvSpPr>
          <p:cNvPr id="11" name="ZoneTexte 10">
            <a:extLst>
              <a:ext uri="{FF2B5EF4-FFF2-40B4-BE49-F238E27FC236}">
                <a16:creationId xmlns:a16="http://schemas.microsoft.com/office/drawing/2014/main" id="{7F0D3378-72E9-462B-9554-D2775DFCEC84}"/>
              </a:ext>
            </a:extLst>
          </p:cNvPr>
          <p:cNvSpPr txBox="1"/>
          <p:nvPr/>
        </p:nvSpPr>
        <p:spPr>
          <a:xfrm>
            <a:off x="1033255" y="4323689"/>
            <a:ext cx="6096000" cy="231237"/>
          </a:xfrm>
          <a:prstGeom prst="rect">
            <a:avLst/>
          </a:prstGeom>
          <a:noFill/>
        </p:spPr>
        <p:txBody>
          <a:bodyPr wrap="square">
            <a:spAutoFit/>
          </a:bodyPr>
          <a:lstStyle/>
          <a:p>
            <a:r>
              <a:rPr lang="fr-FR" sz="1400" dirty="0">
                <a:hlinkClick r:id="rId7"/>
              </a:rPr>
              <a:t>https://twitter.com/EllcieHealthy</a:t>
            </a:r>
            <a:r>
              <a:rPr lang="fr-FR" sz="1400" dirty="0"/>
              <a:t>  </a:t>
            </a:r>
          </a:p>
        </p:txBody>
      </p:sp>
      <p:pic>
        <p:nvPicPr>
          <p:cNvPr id="12" name="Image 11">
            <a:hlinkClick r:id="rId7"/>
            <a:extLst>
              <a:ext uri="{FF2B5EF4-FFF2-40B4-BE49-F238E27FC236}">
                <a16:creationId xmlns:a16="http://schemas.microsoft.com/office/drawing/2014/main" id="{FE9B6BCD-6A47-4563-90F8-B1FC07F2E2DB}"/>
              </a:ext>
            </a:extLst>
          </p:cNvPr>
          <p:cNvPicPr>
            <a:picLocks noChangeAspect="1"/>
          </p:cNvPicPr>
          <p:nvPr/>
        </p:nvPicPr>
        <p:blipFill rotWithShape="1">
          <a:blip r:embed="rId6"/>
          <a:srcRect l="5214" r="69119"/>
          <a:stretch/>
        </p:blipFill>
        <p:spPr>
          <a:xfrm>
            <a:off x="640417" y="4291674"/>
            <a:ext cx="364912" cy="343501"/>
          </a:xfrm>
          <a:prstGeom prst="rect">
            <a:avLst/>
          </a:prstGeom>
        </p:spPr>
      </p:pic>
      <p:pic>
        <p:nvPicPr>
          <p:cNvPr id="13" name="Image 12">
            <a:extLst>
              <a:ext uri="{FF2B5EF4-FFF2-40B4-BE49-F238E27FC236}">
                <a16:creationId xmlns:a16="http://schemas.microsoft.com/office/drawing/2014/main" id="{F06CD80B-FB57-4280-BF10-D15B33082D7E}"/>
              </a:ext>
            </a:extLst>
          </p:cNvPr>
          <p:cNvPicPr>
            <a:picLocks noChangeAspect="1"/>
          </p:cNvPicPr>
          <p:nvPr/>
        </p:nvPicPr>
        <p:blipFill rotWithShape="1">
          <a:blip r:embed="rId6"/>
          <a:srcRect l="75929" t="-12472" r="-1596" b="-1"/>
          <a:stretch/>
        </p:blipFill>
        <p:spPr>
          <a:xfrm>
            <a:off x="665104" y="5395182"/>
            <a:ext cx="364912" cy="386341"/>
          </a:xfrm>
          <a:prstGeom prst="rect">
            <a:avLst/>
          </a:prstGeom>
        </p:spPr>
      </p:pic>
      <p:sp>
        <p:nvSpPr>
          <p:cNvPr id="15" name="ZoneTexte 14">
            <a:extLst>
              <a:ext uri="{FF2B5EF4-FFF2-40B4-BE49-F238E27FC236}">
                <a16:creationId xmlns:a16="http://schemas.microsoft.com/office/drawing/2014/main" id="{EE6E2F8E-1DE2-4BCA-B5BD-4D62199FDF82}"/>
              </a:ext>
            </a:extLst>
          </p:cNvPr>
          <p:cNvSpPr txBox="1"/>
          <p:nvPr/>
        </p:nvSpPr>
        <p:spPr>
          <a:xfrm>
            <a:off x="1033255" y="4748036"/>
            <a:ext cx="6096000" cy="231237"/>
          </a:xfrm>
          <a:prstGeom prst="rect">
            <a:avLst/>
          </a:prstGeom>
          <a:noFill/>
        </p:spPr>
        <p:txBody>
          <a:bodyPr wrap="square">
            <a:spAutoFit/>
          </a:bodyPr>
          <a:lstStyle/>
          <a:p>
            <a:r>
              <a:rPr lang="fr-FR" sz="1400" dirty="0">
                <a:hlinkClick r:id="rId5"/>
              </a:rPr>
              <a:t>https://www.facebook.com/ellciehealthy</a:t>
            </a:r>
            <a:r>
              <a:rPr lang="fr-FR" sz="1400" dirty="0"/>
              <a:t> </a:t>
            </a:r>
          </a:p>
        </p:txBody>
      </p:sp>
      <p:pic>
        <p:nvPicPr>
          <p:cNvPr id="16" name="Image 15">
            <a:hlinkClick r:id="rId8"/>
            <a:extLst>
              <a:ext uri="{FF2B5EF4-FFF2-40B4-BE49-F238E27FC236}">
                <a16:creationId xmlns:a16="http://schemas.microsoft.com/office/drawing/2014/main" id="{C2AF7BF9-55A6-42C7-B307-0436B3E784A2}"/>
              </a:ext>
            </a:extLst>
          </p:cNvPr>
          <p:cNvPicPr>
            <a:picLocks noChangeAspect="1"/>
          </p:cNvPicPr>
          <p:nvPr/>
        </p:nvPicPr>
        <p:blipFill rotWithShape="1">
          <a:blip r:embed="rId6"/>
          <a:srcRect l="52620" t="-12470" r="21714" b="-2"/>
          <a:stretch/>
        </p:blipFill>
        <p:spPr>
          <a:xfrm>
            <a:off x="640417" y="5013111"/>
            <a:ext cx="364912" cy="386341"/>
          </a:xfrm>
          <a:prstGeom prst="rect">
            <a:avLst/>
          </a:prstGeom>
        </p:spPr>
      </p:pic>
      <p:sp>
        <p:nvSpPr>
          <p:cNvPr id="18" name="ZoneTexte 17">
            <a:extLst>
              <a:ext uri="{FF2B5EF4-FFF2-40B4-BE49-F238E27FC236}">
                <a16:creationId xmlns:a16="http://schemas.microsoft.com/office/drawing/2014/main" id="{AAA66790-60D8-4B1E-AA66-53319F53E3EA}"/>
              </a:ext>
            </a:extLst>
          </p:cNvPr>
          <p:cNvSpPr txBox="1"/>
          <p:nvPr/>
        </p:nvSpPr>
        <p:spPr>
          <a:xfrm>
            <a:off x="1033255" y="5093661"/>
            <a:ext cx="6096000" cy="231237"/>
          </a:xfrm>
          <a:prstGeom prst="rect">
            <a:avLst/>
          </a:prstGeom>
          <a:noFill/>
        </p:spPr>
        <p:txBody>
          <a:bodyPr wrap="square">
            <a:spAutoFit/>
          </a:bodyPr>
          <a:lstStyle/>
          <a:p>
            <a:r>
              <a:rPr lang="fr-FR" sz="1400" dirty="0">
                <a:hlinkClick r:id="rId8"/>
              </a:rPr>
              <a:t>https://www.instagram.com/ellcie_healthy/</a:t>
            </a:r>
            <a:r>
              <a:rPr lang="fr-FR" sz="1400" dirty="0"/>
              <a:t> </a:t>
            </a:r>
          </a:p>
        </p:txBody>
      </p:sp>
      <p:sp>
        <p:nvSpPr>
          <p:cNvPr id="19" name="ZoneTexte 18">
            <a:extLst>
              <a:ext uri="{FF2B5EF4-FFF2-40B4-BE49-F238E27FC236}">
                <a16:creationId xmlns:a16="http://schemas.microsoft.com/office/drawing/2014/main" id="{E42E1A87-4CF3-4FDC-A22F-95C7470714A3}"/>
              </a:ext>
            </a:extLst>
          </p:cNvPr>
          <p:cNvSpPr txBox="1"/>
          <p:nvPr/>
        </p:nvSpPr>
        <p:spPr>
          <a:xfrm>
            <a:off x="1033255" y="5450695"/>
            <a:ext cx="8189900" cy="231237"/>
          </a:xfrm>
          <a:prstGeom prst="rect">
            <a:avLst/>
          </a:prstGeom>
          <a:noFill/>
        </p:spPr>
        <p:txBody>
          <a:bodyPr wrap="square">
            <a:spAutoFit/>
          </a:bodyPr>
          <a:lstStyle/>
          <a:p>
            <a:r>
              <a:rPr lang="fr-FR" sz="1400" dirty="0">
                <a:hlinkClick r:id="rId9"/>
              </a:rPr>
              <a:t>https://www.linkedin.com/company/ellcie-healthy-sas/</a:t>
            </a:r>
            <a:r>
              <a:rPr lang="fr-FR" sz="1400" dirty="0"/>
              <a:t> </a:t>
            </a:r>
          </a:p>
        </p:txBody>
      </p:sp>
      <p:sp>
        <p:nvSpPr>
          <p:cNvPr id="17" name="Espace réservé du pied de page 4">
            <a:extLst>
              <a:ext uri="{FF2B5EF4-FFF2-40B4-BE49-F238E27FC236}">
                <a16:creationId xmlns:a16="http://schemas.microsoft.com/office/drawing/2014/main" id="{BEBB4909-D5DF-4527-9B3D-29CA97CE8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Pitch Deck Ellcie Healthy - </a:t>
            </a:r>
            <a:r>
              <a:rPr lang="fr-FR" dirty="0" err="1"/>
              <a:t>Confidential</a:t>
            </a:r>
            <a:endParaRPr lang="fr-FR" dirty="0"/>
          </a:p>
        </p:txBody>
      </p:sp>
      <p:pic>
        <p:nvPicPr>
          <p:cNvPr id="9" name="Image 8" descr="Une image contenant texte, clipart&#10;&#10;Description générée automatiquement">
            <a:extLst>
              <a:ext uri="{FF2B5EF4-FFF2-40B4-BE49-F238E27FC236}">
                <a16:creationId xmlns:a16="http://schemas.microsoft.com/office/drawing/2014/main" id="{0370E035-EE5D-4908-93F5-5BCF9A3C01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442" y="1484048"/>
            <a:ext cx="781090" cy="819192"/>
          </a:xfrm>
          <a:prstGeom prst="rect">
            <a:avLst/>
          </a:prstGeom>
        </p:spPr>
      </p:pic>
    </p:spTree>
    <p:extLst>
      <p:ext uri="{BB962C8B-B14F-4D97-AF65-F5344CB8AC3E}">
        <p14:creationId xmlns:p14="http://schemas.microsoft.com/office/powerpoint/2010/main" val="152913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re 1">
            <a:extLst>
              <a:ext uri="{FF2B5EF4-FFF2-40B4-BE49-F238E27FC236}">
                <a16:creationId xmlns:a16="http://schemas.microsoft.com/office/drawing/2014/main" id="{A962FC42-80D1-49D6-BEE4-93EF2B7AC193}"/>
              </a:ext>
            </a:extLst>
          </p:cNvPr>
          <p:cNvSpPr>
            <a:spLocks noGrp="1"/>
          </p:cNvSpPr>
          <p:nvPr>
            <p:ph type="title"/>
          </p:nvPr>
        </p:nvSpPr>
        <p:spPr>
          <a:xfrm>
            <a:off x="515938" y="368300"/>
            <a:ext cx="6392273" cy="534077"/>
          </a:xfrm>
          <a:noFill/>
          <a:ln>
            <a:noFill/>
          </a:ln>
        </p:spPr>
        <p:style>
          <a:lnRef idx="0">
            <a:scrgbClr r="0" g="0" b="0"/>
          </a:lnRef>
          <a:fillRef idx="0">
            <a:scrgbClr r="0" g="0" b="0"/>
          </a:fillRef>
          <a:effectRef idx="0">
            <a:scrgbClr r="0" g="0" b="0"/>
          </a:effectRef>
          <a:fontRef idx="minor"/>
        </p:style>
        <p:txBody>
          <a:bodyPr wrap="square" lIns="90000" tIns="45000" rIns="90000" bIns="45000" rtlCol="0">
            <a:spAutoFit/>
          </a:bodyPr>
          <a:lstStyle/>
          <a:p>
            <a:pPr>
              <a:buClr>
                <a:srgbClr val="000000"/>
              </a:buClr>
            </a:pPr>
            <a:r>
              <a:rPr lang="en-US" spc="-1" dirty="0">
                <a:solidFill>
                  <a:schemeClr val="accent5"/>
                </a:solidFill>
                <a:latin typeface="Roboto" panose="02000000000000000000" pitchFamily="2" charset="0"/>
                <a:ea typeface="Roboto" panose="02000000000000000000" pitchFamily="2" charset="0"/>
                <a:cs typeface="Poppins"/>
              </a:rPr>
              <a:t>Ellcie Healthy at a glance</a:t>
            </a:r>
          </a:p>
        </p:txBody>
      </p:sp>
      <p:sp>
        <p:nvSpPr>
          <p:cNvPr id="2" name="Rectangle: Rounded Corners 1">
            <a:extLst>
              <a:ext uri="{FF2B5EF4-FFF2-40B4-BE49-F238E27FC236}">
                <a16:creationId xmlns:a16="http://schemas.microsoft.com/office/drawing/2014/main" id="{E1B321E9-090A-4EB3-BF25-0CA0112BAE2E}"/>
              </a:ext>
            </a:extLst>
          </p:cNvPr>
          <p:cNvSpPr/>
          <p:nvPr/>
        </p:nvSpPr>
        <p:spPr>
          <a:xfrm>
            <a:off x="515938" y="1014725"/>
            <a:ext cx="1983246" cy="2618792"/>
          </a:xfrm>
          <a:prstGeom prst="roundRect">
            <a:avLst>
              <a:gd name="adj" fmla="val 2152"/>
            </a:avLst>
          </a:prstGeom>
          <a:solidFill>
            <a:schemeClr val="bg1"/>
          </a:solidFill>
          <a:ln w="12700">
            <a:solidFill>
              <a:srgbClr val="72B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72BED1"/>
                </a:solidFill>
                <a:latin typeface="Roboto" panose="02000000000000000000" pitchFamily="2" charset="0"/>
                <a:ea typeface="Roboto" panose="02000000000000000000" pitchFamily="2" charset="0"/>
              </a:rPr>
              <a:t>6</a:t>
            </a:r>
          </a:p>
          <a:p>
            <a:pPr algn="ctr"/>
            <a:r>
              <a:rPr lang="en-US" sz="1100" b="1" dirty="0">
                <a:solidFill>
                  <a:srgbClr val="72BED1"/>
                </a:solidFill>
                <a:latin typeface="Roboto" panose="02000000000000000000" pitchFamily="2" charset="0"/>
                <a:ea typeface="Roboto" panose="02000000000000000000" pitchFamily="2" charset="0"/>
              </a:rPr>
              <a:t>YEARS OF EXISTENCE</a:t>
            </a:r>
            <a:endParaRPr lang="en-ZA" sz="1100" b="1" dirty="0">
              <a:solidFill>
                <a:srgbClr val="72BED1"/>
              </a:solidFill>
              <a:latin typeface="Roboto" panose="02000000000000000000" pitchFamily="2" charset="0"/>
              <a:ea typeface="Roboto" panose="02000000000000000000" pitchFamily="2" charset="0"/>
            </a:endParaRPr>
          </a:p>
        </p:txBody>
      </p:sp>
      <p:sp>
        <p:nvSpPr>
          <p:cNvPr id="23" name="Rectangle: Rounded Corners 22">
            <a:extLst>
              <a:ext uri="{FF2B5EF4-FFF2-40B4-BE49-F238E27FC236}">
                <a16:creationId xmlns:a16="http://schemas.microsoft.com/office/drawing/2014/main" id="{C5B9D0C3-A942-4AB1-8B50-2BA453084EB6}"/>
              </a:ext>
            </a:extLst>
          </p:cNvPr>
          <p:cNvSpPr/>
          <p:nvPr/>
        </p:nvSpPr>
        <p:spPr>
          <a:xfrm>
            <a:off x="2841127" y="1014725"/>
            <a:ext cx="1983246" cy="2618792"/>
          </a:xfrm>
          <a:prstGeom prst="roundRect">
            <a:avLst>
              <a:gd name="adj" fmla="val 2152"/>
            </a:avLst>
          </a:prstGeom>
          <a:solidFill>
            <a:schemeClr val="bg1"/>
          </a:solidFill>
          <a:ln w="12700">
            <a:solidFill>
              <a:srgbClr val="72B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72BED1"/>
                </a:solidFill>
                <a:latin typeface="Roboto" panose="02000000000000000000" pitchFamily="2" charset="0"/>
                <a:ea typeface="Roboto" panose="02000000000000000000" pitchFamily="2" charset="0"/>
              </a:rPr>
              <a:t>20</a:t>
            </a:r>
          </a:p>
          <a:p>
            <a:pPr algn="ctr"/>
            <a:r>
              <a:rPr lang="en-US" sz="1100" b="1" dirty="0">
                <a:solidFill>
                  <a:srgbClr val="72BED1"/>
                </a:solidFill>
                <a:latin typeface="Roboto" panose="02000000000000000000" pitchFamily="2" charset="0"/>
                <a:ea typeface="Roboto" panose="02000000000000000000" pitchFamily="2" charset="0"/>
              </a:rPr>
              <a:t>SENSORS EMBBEDED IN OUR FRAMES WITH AN AUTONOMY OF 24 HOURS</a:t>
            </a:r>
          </a:p>
        </p:txBody>
      </p:sp>
      <p:sp>
        <p:nvSpPr>
          <p:cNvPr id="27" name="Rectangle: Rounded Corners 26">
            <a:extLst>
              <a:ext uri="{FF2B5EF4-FFF2-40B4-BE49-F238E27FC236}">
                <a16:creationId xmlns:a16="http://schemas.microsoft.com/office/drawing/2014/main" id="{A326D0F8-10CE-4614-9D66-F3A3F4D20906}"/>
              </a:ext>
            </a:extLst>
          </p:cNvPr>
          <p:cNvSpPr/>
          <p:nvPr/>
        </p:nvSpPr>
        <p:spPr>
          <a:xfrm>
            <a:off x="515938" y="3764938"/>
            <a:ext cx="1983246" cy="2618792"/>
          </a:xfrm>
          <a:prstGeom prst="roundRect">
            <a:avLst>
              <a:gd name="adj" fmla="val 2152"/>
            </a:avLst>
          </a:prstGeom>
          <a:solidFill>
            <a:schemeClr val="bg1"/>
          </a:solidFill>
          <a:ln w="12700">
            <a:solidFill>
              <a:srgbClr val="72B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72BED1"/>
                </a:solidFill>
                <a:latin typeface="Roboto" panose="02000000000000000000" pitchFamily="2" charset="0"/>
                <a:ea typeface="Roboto" panose="02000000000000000000" pitchFamily="2" charset="0"/>
              </a:rPr>
              <a:t>20</a:t>
            </a:r>
          </a:p>
          <a:p>
            <a:pPr algn="ctr"/>
            <a:r>
              <a:rPr lang="en-US" sz="1100" b="1" dirty="0">
                <a:solidFill>
                  <a:srgbClr val="72BED1"/>
                </a:solidFill>
                <a:latin typeface="Roboto" panose="02000000000000000000" pitchFamily="2" charset="0"/>
                <a:ea typeface="Roboto" panose="02000000000000000000" pitchFamily="2" charset="0"/>
              </a:rPr>
              <a:t>FILED PATENTS FOR EU &amp; US MARKETS</a:t>
            </a:r>
          </a:p>
        </p:txBody>
      </p:sp>
      <p:sp>
        <p:nvSpPr>
          <p:cNvPr id="29" name="Rectangle: Rounded Corners 28">
            <a:extLst>
              <a:ext uri="{FF2B5EF4-FFF2-40B4-BE49-F238E27FC236}">
                <a16:creationId xmlns:a16="http://schemas.microsoft.com/office/drawing/2014/main" id="{17682DF5-BCCF-47A8-ACB6-43BCEF0DE64C}"/>
              </a:ext>
            </a:extLst>
          </p:cNvPr>
          <p:cNvSpPr/>
          <p:nvPr/>
        </p:nvSpPr>
        <p:spPr>
          <a:xfrm>
            <a:off x="2841127" y="3764938"/>
            <a:ext cx="1983246" cy="2618792"/>
          </a:xfrm>
          <a:prstGeom prst="roundRect">
            <a:avLst>
              <a:gd name="adj" fmla="val 2152"/>
            </a:avLst>
          </a:prstGeom>
          <a:solidFill>
            <a:schemeClr val="bg1"/>
          </a:solidFill>
          <a:ln w="12700">
            <a:solidFill>
              <a:srgbClr val="72B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72BED1"/>
                </a:solidFill>
                <a:latin typeface="Roboto" panose="02000000000000000000" pitchFamily="2" charset="0"/>
                <a:ea typeface="Roboto" panose="02000000000000000000" pitchFamily="2" charset="0"/>
              </a:rPr>
              <a:t>6</a:t>
            </a:r>
          </a:p>
          <a:p>
            <a:pPr algn="ctr"/>
            <a:r>
              <a:rPr lang="en-US" sz="1100" b="1" dirty="0">
                <a:solidFill>
                  <a:srgbClr val="72BED1"/>
                </a:solidFill>
                <a:latin typeface="Roboto" panose="02000000000000000000" pitchFamily="2" charset="0"/>
                <a:ea typeface="Roboto" panose="02000000000000000000" pitchFamily="2" charset="0"/>
              </a:rPr>
              <a:t>MILLION EUROS ALREADY INVESTED TO LAUNCH OUR PRODUCTION</a:t>
            </a:r>
          </a:p>
        </p:txBody>
      </p:sp>
      <p:sp>
        <p:nvSpPr>
          <p:cNvPr id="26" name="Rectangle: Rounded Corners 25">
            <a:extLst>
              <a:ext uri="{FF2B5EF4-FFF2-40B4-BE49-F238E27FC236}">
                <a16:creationId xmlns:a16="http://schemas.microsoft.com/office/drawing/2014/main" id="{14B2DB1A-6A27-4741-BA48-A260D6A10F14}"/>
              </a:ext>
            </a:extLst>
          </p:cNvPr>
          <p:cNvSpPr/>
          <p:nvPr/>
        </p:nvSpPr>
        <p:spPr>
          <a:xfrm>
            <a:off x="5166317" y="1014725"/>
            <a:ext cx="1983246" cy="2618792"/>
          </a:xfrm>
          <a:prstGeom prst="roundRect">
            <a:avLst>
              <a:gd name="adj" fmla="val 2152"/>
            </a:avLst>
          </a:prstGeom>
          <a:solidFill>
            <a:schemeClr val="bg1"/>
          </a:solidFill>
          <a:ln w="12700">
            <a:solidFill>
              <a:srgbClr val="72B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72BED1"/>
                </a:solidFill>
                <a:latin typeface="Roboto" panose="02000000000000000000" pitchFamily="2" charset="0"/>
                <a:ea typeface="Roboto" panose="02000000000000000000" pitchFamily="2" charset="0"/>
              </a:rPr>
              <a:t>12</a:t>
            </a:r>
          </a:p>
          <a:p>
            <a:pPr algn="ctr"/>
            <a:r>
              <a:rPr lang="en-US" sz="1100" b="1" dirty="0">
                <a:solidFill>
                  <a:srgbClr val="72BED1"/>
                </a:solidFill>
                <a:latin typeface="Roboto" panose="02000000000000000000" pitchFamily="2" charset="0"/>
                <a:ea typeface="Roboto" panose="02000000000000000000" pitchFamily="2" charset="0"/>
              </a:rPr>
              <a:t>LABORATORIES AND HOSPITALS ACTIVELY WORKING WORLDWIDE WITH ELLCIE HEALTHY</a:t>
            </a:r>
          </a:p>
        </p:txBody>
      </p:sp>
      <p:sp>
        <p:nvSpPr>
          <p:cNvPr id="36" name="Rectangle: Rounded Corners 35">
            <a:extLst>
              <a:ext uri="{FF2B5EF4-FFF2-40B4-BE49-F238E27FC236}">
                <a16:creationId xmlns:a16="http://schemas.microsoft.com/office/drawing/2014/main" id="{A393B942-F30D-4919-9CC3-3FF9324A22F5}"/>
              </a:ext>
            </a:extLst>
          </p:cNvPr>
          <p:cNvSpPr/>
          <p:nvPr/>
        </p:nvSpPr>
        <p:spPr>
          <a:xfrm>
            <a:off x="5166317" y="3764938"/>
            <a:ext cx="1983246" cy="2618792"/>
          </a:xfrm>
          <a:prstGeom prst="roundRect">
            <a:avLst>
              <a:gd name="adj" fmla="val 2152"/>
            </a:avLst>
          </a:prstGeom>
          <a:solidFill>
            <a:schemeClr val="bg1"/>
          </a:solidFill>
          <a:ln w="12700">
            <a:solidFill>
              <a:srgbClr val="72B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72BED1"/>
                </a:solidFill>
                <a:latin typeface="Roboto" panose="02000000000000000000" pitchFamily="2" charset="0"/>
                <a:ea typeface="Roboto" panose="02000000000000000000" pitchFamily="2" charset="0"/>
              </a:rPr>
              <a:t>&gt;30</a:t>
            </a:r>
          </a:p>
          <a:p>
            <a:pPr algn="ctr"/>
            <a:r>
              <a:rPr lang="en-US" sz="1100" b="1" dirty="0">
                <a:solidFill>
                  <a:srgbClr val="72BED1"/>
                </a:solidFill>
                <a:latin typeface="Roboto" panose="02000000000000000000" pitchFamily="2" charset="0"/>
                <a:ea typeface="Roboto" panose="02000000000000000000" pitchFamily="2" charset="0"/>
              </a:rPr>
              <a:t>CORPORATE CUSTOMERS</a:t>
            </a:r>
          </a:p>
          <a:p>
            <a:pPr algn="ctr"/>
            <a:r>
              <a:rPr lang="en-US" sz="1100" b="1" dirty="0">
                <a:solidFill>
                  <a:srgbClr val="72BED1"/>
                </a:solidFill>
                <a:latin typeface="Roboto" panose="02000000000000000000" pitchFamily="2" charset="0"/>
                <a:ea typeface="Roboto" panose="02000000000000000000" pitchFamily="2" charset="0"/>
              </a:rPr>
              <a:t>AND CONFIRMED ORDERS</a:t>
            </a:r>
          </a:p>
          <a:p>
            <a:pPr algn="ctr"/>
            <a:r>
              <a:rPr lang="en-US" sz="1100" b="1">
                <a:solidFill>
                  <a:srgbClr val="72BED1"/>
                </a:solidFill>
                <a:latin typeface="Roboto" panose="02000000000000000000" pitchFamily="2" charset="0"/>
                <a:ea typeface="Roboto" panose="02000000000000000000" pitchFamily="2" charset="0"/>
              </a:rPr>
              <a:t>(15,000 </a:t>
            </a:r>
            <a:r>
              <a:rPr lang="en-US" sz="1100" b="1" dirty="0">
                <a:solidFill>
                  <a:srgbClr val="72BED1"/>
                </a:solidFill>
                <a:latin typeface="Roboto" panose="02000000000000000000" pitchFamily="2" charset="0"/>
                <a:ea typeface="Roboto" panose="02000000000000000000" pitchFamily="2" charset="0"/>
              </a:rPr>
              <a:t>UNITS OF OUR GEN1 EYEWEAR ALREADY SOLD)</a:t>
            </a:r>
          </a:p>
        </p:txBody>
      </p:sp>
      <p:grpSp>
        <p:nvGrpSpPr>
          <p:cNvPr id="10" name="Group 9">
            <a:extLst>
              <a:ext uri="{FF2B5EF4-FFF2-40B4-BE49-F238E27FC236}">
                <a16:creationId xmlns:a16="http://schemas.microsoft.com/office/drawing/2014/main" id="{0CFFB256-1AF5-4A8D-B740-56D1E480190C}"/>
              </a:ext>
            </a:extLst>
          </p:cNvPr>
          <p:cNvGrpSpPr/>
          <p:nvPr/>
        </p:nvGrpSpPr>
        <p:grpSpPr>
          <a:xfrm>
            <a:off x="7167480" y="4198234"/>
            <a:ext cx="4788205" cy="2074086"/>
            <a:chOff x="7436210" y="1456139"/>
            <a:chExt cx="4498428" cy="2098068"/>
          </a:xfrm>
        </p:grpSpPr>
        <p:sp>
          <p:nvSpPr>
            <p:cNvPr id="37" name="ZoneTexte 13">
              <a:extLst>
                <a:ext uri="{FF2B5EF4-FFF2-40B4-BE49-F238E27FC236}">
                  <a16:creationId xmlns:a16="http://schemas.microsoft.com/office/drawing/2014/main" id="{8C7EF3FE-57FB-4E59-94BC-96E79DA12E3E}"/>
                </a:ext>
              </a:extLst>
            </p:cNvPr>
            <p:cNvSpPr txBox="1"/>
            <p:nvPr/>
          </p:nvSpPr>
          <p:spPr>
            <a:xfrm>
              <a:off x="7475668" y="1456139"/>
              <a:ext cx="4458970" cy="307777"/>
            </a:xfrm>
            <a:prstGeom prst="rect">
              <a:avLst/>
            </a:prstGeom>
            <a:noFill/>
          </p:spPr>
          <p:txBody>
            <a:bodyPr wrap="square" rtlCol="0">
              <a:spAutoFit/>
            </a:bodyPr>
            <a:lstStyle/>
            <a:p>
              <a:pPr>
                <a:buClr>
                  <a:srgbClr val="72BED1"/>
                </a:buClr>
              </a:pPr>
              <a:r>
                <a:rPr lang="fr-FR" sz="1400" b="1" dirty="0">
                  <a:latin typeface="Roboto" panose="02000000000000000000" pitchFamily="2" charset="0"/>
                  <a:ea typeface="Roboto" panose="02000000000000000000" pitchFamily="2" charset="0"/>
                </a:rPr>
                <a:t>MANY DISTINCTIONS AND ENCOURAGING AWARDS</a:t>
              </a:r>
            </a:p>
          </p:txBody>
        </p:sp>
        <p:pic>
          <p:nvPicPr>
            <p:cNvPr id="47" name="Image 29">
              <a:extLst>
                <a:ext uri="{FF2B5EF4-FFF2-40B4-BE49-F238E27FC236}">
                  <a16:creationId xmlns:a16="http://schemas.microsoft.com/office/drawing/2014/main" id="{85891C1D-0D50-4CE0-806B-18F271DB81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4584" y="1835533"/>
              <a:ext cx="1327043" cy="764962"/>
            </a:xfrm>
            <a:prstGeom prst="rect">
              <a:avLst/>
            </a:prstGeom>
          </p:spPr>
        </p:pic>
        <p:pic>
          <p:nvPicPr>
            <p:cNvPr id="48" name="Image 30">
              <a:extLst>
                <a:ext uri="{FF2B5EF4-FFF2-40B4-BE49-F238E27FC236}">
                  <a16:creationId xmlns:a16="http://schemas.microsoft.com/office/drawing/2014/main" id="{1DDFD183-7453-4B6A-9FDE-F4BF9EEB6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525" y="2866659"/>
              <a:ext cx="682786" cy="674998"/>
            </a:xfrm>
            <a:prstGeom prst="rect">
              <a:avLst/>
            </a:prstGeom>
          </p:spPr>
        </p:pic>
        <p:pic>
          <p:nvPicPr>
            <p:cNvPr id="49" name="Picture 2" descr="RÃ©sultat de recherche d'images pour &quot;ces&quot;">
              <a:extLst>
                <a:ext uri="{FF2B5EF4-FFF2-40B4-BE49-F238E27FC236}">
                  <a16:creationId xmlns:a16="http://schemas.microsoft.com/office/drawing/2014/main" id="{182051A4-FEC1-48A0-AA79-67F2259A5A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588" y="3020610"/>
              <a:ext cx="853756" cy="53359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RÃ©sultat de recherche d'images pour &quot;JEI logo&quot;">
              <a:extLst>
                <a:ext uri="{FF2B5EF4-FFF2-40B4-BE49-F238E27FC236}">
                  <a16:creationId xmlns:a16="http://schemas.microsoft.com/office/drawing/2014/main" id="{2E08BE03-7EAC-4699-8A35-6BB17A6E2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7866" y="1974955"/>
              <a:ext cx="829871" cy="620416"/>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 44">
              <a:extLst>
                <a:ext uri="{FF2B5EF4-FFF2-40B4-BE49-F238E27FC236}">
                  <a16:creationId xmlns:a16="http://schemas.microsoft.com/office/drawing/2014/main" id="{AB99CA84-1ACD-4FD8-BCFB-179FA6DCEA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4633" y="2771007"/>
              <a:ext cx="1070005" cy="682832"/>
            </a:xfrm>
            <a:prstGeom prst="rect">
              <a:avLst/>
            </a:prstGeom>
          </p:spPr>
        </p:pic>
        <p:pic>
          <p:nvPicPr>
            <p:cNvPr id="53" name="Picture 2" descr="RÃ©sultat de recherche d'images pour &quot;ST MICROELECTRONICS LOGO&quot;">
              <a:extLst>
                <a:ext uri="{FF2B5EF4-FFF2-40B4-BE49-F238E27FC236}">
                  <a16:creationId xmlns:a16="http://schemas.microsoft.com/office/drawing/2014/main" id="{D9E158A0-6E04-4165-8043-0D31277A52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6210" y="2071490"/>
              <a:ext cx="1128453" cy="659016"/>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46">
              <a:extLst>
                <a:ext uri="{FF2B5EF4-FFF2-40B4-BE49-F238E27FC236}">
                  <a16:creationId xmlns:a16="http://schemas.microsoft.com/office/drawing/2014/main" id="{5C64FB63-F27D-486C-AE6A-50C589ECAAE7}"/>
                </a:ext>
              </a:extLst>
            </p:cNvPr>
            <p:cNvSpPr txBox="1"/>
            <p:nvPr/>
          </p:nvSpPr>
          <p:spPr>
            <a:xfrm>
              <a:off x="7452814" y="1902089"/>
              <a:ext cx="1128453" cy="277889"/>
            </a:xfrm>
            <a:prstGeom prst="rect">
              <a:avLst/>
            </a:prstGeom>
            <a:noFill/>
          </p:spPr>
          <p:txBody>
            <a:bodyPr wrap="square" rtlCol="0">
              <a:spAutoFit/>
            </a:bodyPr>
            <a:lstStyle/>
            <a:p>
              <a:pPr algn="ctr"/>
              <a:r>
                <a:rPr lang="fr-FR" sz="800" b="1" dirty="0">
                  <a:latin typeface="Roboto" panose="02000000000000000000" pitchFamily="2" charset="0"/>
                  <a:ea typeface="Roboto" panose="02000000000000000000" pitchFamily="2" charset="0"/>
                </a:rPr>
                <a:t>Prix Innovation </a:t>
              </a:r>
            </a:p>
            <a:p>
              <a:pPr algn="ctr"/>
              <a:r>
                <a:rPr lang="fr-FR" sz="800" b="1" dirty="0">
                  <a:latin typeface="Roboto" panose="02000000000000000000" pitchFamily="2" charset="0"/>
                  <a:ea typeface="Roboto" panose="02000000000000000000" pitchFamily="2" charset="0"/>
                </a:rPr>
                <a:t>2019</a:t>
              </a:r>
            </a:p>
          </p:txBody>
        </p:sp>
        <p:pic>
          <p:nvPicPr>
            <p:cNvPr id="55" name="Image 34">
              <a:extLst>
                <a:ext uri="{FF2B5EF4-FFF2-40B4-BE49-F238E27FC236}">
                  <a16:creationId xmlns:a16="http://schemas.microsoft.com/office/drawing/2014/main" id="{A1135855-AF91-44FC-A873-16E194FC9964}"/>
                </a:ext>
              </a:extLst>
            </p:cNvPr>
            <p:cNvPicPr>
              <a:picLocks noChangeAspect="1"/>
            </p:cNvPicPr>
            <p:nvPr/>
          </p:nvPicPr>
          <p:blipFill rotWithShape="1">
            <a:blip r:embed="rId8"/>
            <a:srcRect l="-1" r="79548" b="1704"/>
            <a:stretch/>
          </p:blipFill>
          <p:spPr>
            <a:xfrm>
              <a:off x="8637536" y="2076076"/>
              <a:ext cx="858241" cy="519294"/>
            </a:xfrm>
            <a:prstGeom prst="rect">
              <a:avLst/>
            </a:prstGeom>
          </p:spPr>
        </p:pic>
      </p:grpSp>
      <p:grpSp>
        <p:nvGrpSpPr>
          <p:cNvPr id="12" name="Group 11">
            <a:extLst>
              <a:ext uri="{FF2B5EF4-FFF2-40B4-BE49-F238E27FC236}">
                <a16:creationId xmlns:a16="http://schemas.microsoft.com/office/drawing/2014/main" id="{F77CF7F1-8E9E-4D3E-8FD7-DD042B4B0FCB}"/>
              </a:ext>
            </a:extLst>
          </p:cNvPr>
          <p:cNvGrpSpPr/>
          <p:nvPr/>
        </p:nvGrpSpPr>
        <p:grpSpPr>
          <a:xfrm>
            <a:off x="8678640" y="1378433"/>
            <a:ext cx="2889045" cy="430549"/>
            <a:chOff x="8851694" y="4126160"/>
            <a:chExt cx="3362291" cy="516681"/>
          </a:xfrm>
        </p:grpSpPr>
        <p:grpSp>
          <p:nvGrpSpPr>
            <p:cNvPr id="56" name="Groupe 35">
              <a:extLst>
                <a:ext uri="{FF2B5EF4-FFF2-40B4-BE49-F238E27FC236}">
                  <a16:creationId xmlns:a16="http://schemas.microsoft.com/office/drawing/2014/main" id="{9D21CA8A-0C17-48B2-B8E9-B632CD81E206}"/>
                </a:ext>
              </a:extLst>
            </p:cNvPr>
            <p:cNvGrpSpPr/>
            <p:nvPr/>
          </p:nvGrpSpPr>
          <p:grpSpPr>
            <a:xfrm>
              <a:off x="8851694" y="4204878"/>
              <a:ext cx="2070259" cy="437963"/>
              <a:chOff x="5246271" y="3576070"/>
              <a:chExt cx="5369719" cy="1135964"/>
            </a:xfrm>
          </p:grpSpPr>
          <p:pic>
            <p:nvPicPr>
              <p:cNvPr id="57" name="Image 36">
                <a:extLst>
                  <a:ext uri="{FF2B5EF4-FFF2-40B4-BE49-F238E27FC236}">
                    <a16:creationId xmlns:a16="http://schemas.microsoft.com/office/drawing/2014/main" id="{EBB6E5ED-A526-4856-BF6D-92E3CCC7E7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6606" y="3576070"/>
                <a:ext cx="1325217" cy="1121337"/>
              </a:xfrm>
              <a:prstGeom prst="rect">
                <a:avLst/>
              </a:prstGeom>
            </p:spPr>
          </p:pic>
          <p:pic>
            <p:nvPicPr>
              <p:cNvPr id="58" name="Image 37">
                <a:extLst>
                  <a:ext uri="{FF2B5EF4-FFF2-40B4-BE49-F238E27FC236}">
                    <a16:creationId xmlns:a16="http://schemas.microsoft.com/office/drawing/2014/main" id="{CC265222-411D-4CDC-A0C6-6B009E4761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6271" y="3858725"/>
                <a:ext cx="1883621" cy="665696"/>
              </a:xfrm>
              <a:prstGeom prst="rect">
                <a:avLst/>
              </a:prstGeom>
            </p:spPr>
          </p:pic>
          <p:pic>
            <p:nvPicPr>
              <p:cNvPr id="59" name="Image 38">
                <a:extLst>
                  <a:ext uri="{FF2B5EF4-FFF2-40B4-BE49-F238E27FC236}">
                    <a16:creationId xmlns:a16="http://schemas.microsoft.com/office/drawing/2014/main" id="{5DC9A9FC-2CC4-4D48-AA36-47CEB2FF4D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1820" y="3845555"/>
                <a:ext cx="1824170" cy="866479"/>
              </a:xfrm>
              <a:prstGeom prst="rect">
                <a:avLst/>
              </a:prstGeom>
            </p:spPr>
          </p:pic>
        </p:grpSp>
        <p:pic>
          <p:nvPicPr>
            <p:cNvPr id="61" name="Image 40">
              <a:extLst>
                <a:ext uri="{FF2B5EF4-FFF2-40B4-BE49-F238E27FC236}">
                  <a16:creationId xmlns:a16="http://schemas.microsoft.com/office/drawing/2014/main" id="{6A475459-416E-4702-A976-65C691CEE495}"/>
                </a:ext>
              </a:extLst>
            </p:cNvPr>
            <p:cNvPicPr>
              <a:picLocks noChangeAspect="1"/>
            </p:cNvPicPr>
            <p:nvPr/>
          </p:nvPicPr>
          <p:blipFill>
            <a:blip r:embed="rId12"/>
            <a:stretch>
              <a:fillRect/>
            </a:stretch>
          </p:blipFill>
          <p:spPr>
            <a:xfrm>
              <a:off x="11730470" y="4126160"/>
              <a:ext cx="483515" cy="480616"/>
            </a:xfrm>
            <a:prstGeom prst="rect">
              <a:avLst/>
            </a:prstGeom>
          </p:spPr>
        </p:pic>
      </p:grpSp>
      <p:grpSp>
        <p:nvGrpSpPr>
          <p:cNvPr id="13" name="Group 12">
            <a:extLst>
              <a:ext uri="{FF2B5EF4-FFF2-40B4-BE49-F238E27FC236}">
                <a16:creationId xmlns:a16="http://schemas.microsoft.com/office/drawing/2014/main" id="{3B48E1B4-2027-421C-887F-B014525810EB}"/>
              </a:ext>
            </a:extLst>
          </p:cNvPr>
          <p:cNvGrpSpPr/>
          <p:nvPr/>
        </p:nvGrpSpPr>
        <p:grpSpPr>
          <a:xfrm>
            <a:off x="7511061" y="2657212"/>
            <a:ext cx="3461739" cy="976305"/>
            <a:chOff x="7641692" y="2206902"/>
            <a:chExt cx="3446263" cy="1002206"/>
          </a:xfrm>
        </p:grpSpPr>
        <p:pic>
          <p:nvPicPr>
            <p:cNvPr id="63" name="Picture 2" descr="Résultat de recherche d'images pour &quot;LEAT sophia logo&quot;">
              <a:extLst>
                <a:ext uri="{FF2B5EF4-FFF2-40B4-BE49-F238E27FC236}">
                  <a16:creationId xmlns:a16="http://schemas.microsoft.com/office/drawing/2014/main" id="{5D787A98-69B7-42BF-B661-3094BE7527C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24187" y="2266267"/>
              <a:ext cx="622966" cy="35664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Résultat de recherche d'images pour &quot;Centre hospitalier universitaire de Nice&quot;">
              <a:extLst>
                <a:ext uri="{FF2B5EF4-FFF2-40B4-BE49-F238E27FC236}">
                  <a16:creationId xmlns:a16="http://schemas.microsoft.com/office/drawing/2014/main" id="{B15932EB-67A2-46A5-B3ED-90774CE91C6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2270" b="29534"/>
            <a:stretch/>
          </p:blipFill>
          <p:spPr bwMode="auto">
            <a:xfrm>
              <a:off x="8382511" y="2731393"/>
              <a:ext cx="820876" cy="47771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Résultat de recherche d'images pour &quot;centre du sommeil hotel dieu paris logo&quot;">
              <a:extLst>
                <a:ext uri="{FF2B5EF4-FFF2-40B4-BE49-F238E27FC236}">
                  <a16:creationId xmlns:a16="http://schemas.microsoft.com/office/drawing/2014/main" id="{DF4498A9-9B01-4D22-BF39-F09F75A4839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49405" y="2310851"/>
              <a:ext cx="1022977" cy="29197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Résultat de recherche d'images pour &quot;cnrs logo&quot;">
              <a:extLst>
                <a:ext uri="{FF2B5EF4-FFF2-40B4-BE49-F238E27FC236}">
                  <a16:creationId xmlns:a16="http://schemas.microsoft.com/office/drawing/2014/main" id="{ED52B2D8-AF2D-4539-84F2-4E12782A200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07250" y="2697889"/>
              <a:ext cx="486416" cy="4883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6" descr="Résultat de recherche d'images pour &quot;INRIA logo&quot;">
              <a:extLst>
                <a:ext uri="{FF2B5EF4-FFF2-40B4-BE49-F238E27FC236}">
                  <a16:creationId xmlns:a16="http://schemas.microsoft.com/office/drawing/2014/main" id="{53AA4824-CD91-4115-8CB4-8ADA1383E4B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41692" y="2262494"/>
              <a:ext cx="827715" cy="36419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8" descr="Résultat de recherche d'images pour &quot;LAMHESS logo&quot;">
              <a:extLst>
                <a:ext uri="{FF2B5EF4-FFF2-40B4-BE49-F238E27FC236}">
                  <a16:creationId xmlns:a16="http://schemas.microsoft.com/office/drawing/2014/main" id="{B8E1A338-9371-4C29-994A-A3DE5C1E038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00820" y="2206902"/>
              <a:ext cx="487135" cy="50993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ttps://www.chpg.mc/wp-content/uploads/2017/10/logo_chpg_2017-2.jpg">
              <a:extLst>
                <a:ext uri="{FF2B5EF4-FFF2-40B4-BE49-F238E27FC236}">
                  <a16:creationId xmlns:a16="http://schemas.microsoft.com/office/drawing/2014/main" id="{A8C25936-CC78-47A6-BB38-0B5272FE1F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8400" y="2863737"/>
              <a:ext cx="1022002" cy="239948"/>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Espace réservé du numéro de diapositive 5">
            <a:extLst>
              <a:ext uri="{FF2B5EF4-FFF2-40B4-BE49-F238E27FC236}">
                <a16:creationId xmlns:a16="http://schemas.microsoft.com/office/drawing/2014/main" id="{A4AA079C-A0E8-4EE5-9541-73058025A193}"/>
              </a:ext>
            </a:extLst>
          </p:cNvPr>
          <p:cNvSpPr txBox="1">
            <a:spLocks/>
          </p:cNvSpPr>
          <p:nvPr/>
        </p:nvSpPr>
        <p:spPr>
          <a:xfrm>
            <a:off x="9273295" y="6413204"/>
            <a:ext cx="2743200" cy="365125"/>
          </a:xfrm>
          <a:prstGeom prst="rect">
            <a:avLst/>
          </a:prstGeom>
        </p:spPr>
        <p:txBody>
          <a:bodyPr/>
          <a:lstStyle>
            <a:defPPr>
              <a:defRPr lang="fr-FR"/>
            </a:defPPr>
            <a:lvl1pPr marL="0" algn="r" defTabSz="914400" rtl="0" eaLnBrk="1" latinLnBrk="0" hangingPunct="1">
              <a:defRPr sz="1800" kern="1200">
                <a:solidFill>
                  <a:srgbClr val="0166A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3228DA-D7F0-4016-9407-5D303B8BDDCA}" type="slidenum">
              <a:rPr lang="fr-FR"/>
              <a:pPr/>
              <a:t>2</a:t>
            </a:fld>
            <a:endParaRPr lang="fr-FR"/>
          </a:p>
        </p:txBody>
      </p:sp>
      <p:pic>
        <p:nvPicPr>
          <p:cNvPr id="3" name="Picture 69">
            <a:extLst>
              <a:ext uri="{FF2B5EF4-FFF2-40B4-BE49-F238E27FC236}">
                <a16:creationId xmlns:a16="http://schemas.microsoft.com/office/drawing/2014/main" id="{DF807E98-AC62-40C5-9A25-4CB5BE276442}"/>
              </a:ext>
            </a:extLst>
          </p:cNvPr>
          <p:cNvPicPr>
            <a:picLocks noChangeAspect="1"/>
          </p:cNvPicPr>
          <p:nvPr/>
        </p:nvPicPr>
        <p:blipFill rotWithShape="1">
          <a:blip r:embed="rId20">
            <a:extLst>
              <a:ext uri="{28A0092B-C50C-407E-A947-70E740481C1C}">
                <a14:useLocalDpi xmlns:a14="http://schemas.microsoft.com/office/drawing/2010/main" val="0"/>
              </a:ext>
            </a:extLst>
          </a:blip>
          <a:srcRect l="28481" t="19204" r="28797" b="27031"/>
          <a:stretch/>
        </p:blipFill>
        <p:spPr>
          <a:xfrm>
            <a:off x="10524470" y="1358248"/>
            <a:ext cx="562683" cy="398329"/>
          </a:xfrm>
          <a:prstGeom prst="rect">
            <a:avLst/>
          </a:prstGeom>
        </p:spPr>
      </p:pic>
      <p:pic>
        <p:nvPicPr>
          <p:cNvPr id="1028" name="Picture 4" descr="VINCI (@VINCI_fr) | Twitter">
            <a:extLst>
              <a:ext uri="{FF2B5EF4-FFF2-40B4-BE49-F238E27FC236}">
                <a16:creationId xmlns:a16="http://schemas.microsoft.com/office/drawing/2014/main" id="{50B64D40-343F-4301-891A-35396ED59E25}"/>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5634" r="12859"/>
          <a:stretch/>
        </p:blipFill>
        <p:spPr bwMode="auto">
          <a:xfrm>
            <a:off x="7888400" y="1208067"/>
            <a:ext cx="714933" cy="8771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olia logo : histoire, signification et évolution, symbole">
            <a:extLst>
              <a:ext uri="{FF2B5EF4-FFF2-40B4-BE49-F238E27FC236}">
                <a16:creationId xmlns:a16="http://schemas.microsoft.com/office/drawing/2014/main" id="{9542A735-48AE-4B17-B068-C094617D14F3}"/>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2816" r="20786"/>
          <a:stretch/>
        </p:blipFill>
        <p:spPr bwMode="auto">
          <a:xfrm>
            <a:off x="7226842" y="1346195"/>
            <a:ext cx="672710" cy="4911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ales-logo | Nuclear Valley">
            <a:extLst>
              <a:ext uri="{FF2B5EF4-FFF2-40B4-BE49-F238E27FC236}">
                <a16:creationId xmlns:a16="http://schemas.microsoft.com/office/drawing/2014/main" id="{80711821-DB65-4E21-82AA-2445DBC7444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55173" y="1975791"/>
            <a:ext cx="1001540" cy="2608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hnson &amp; Johnson Homepage | Johnson &amp; Johnson">
            <a:extLst>
              <a:ext uri="{FF2B5EF4-FFF2-40B4-BE49-F238E27FC236}">
                <a16:creationId xmlns:a16="http://schemas.microsoft.com/office/drawing/2014/main" id="{5C1202A6-3A48-4EA1-A72D-626C099387E9}"/>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7764" t="25999" r="12580" b="34282"/>
          <a:stretch/>
        </p:blipFill>
        <p:spPr bwMode="auto">
          <a:xfrm>
            <a:off x="8369569" y="1983869"/>
            <a:ext cx="1123491" cy="2941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136637A-FC21-4098-96C7-D213B6AFB9E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686315" y="1371857"/>
            <a:ext cx="431524" cy="43232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13">
            <a:extLst>
              <a:ext uri="{FF2B5EF4-FFF2-40B4-BE49-F238E27FC236}">
                <a16:creationId xmlns:a16="http://schemas.microsoft.com/office/drawing/2014/main" id="{9F686626-C6FC-481C-A3DC-2C099FCC32EC}"/>
              </a:ext>
            </a:extLst>
          </p:cNvPr>
          <p:cNvSpPr txBox="1"/>
          <p:nvPr/>
        </p:nvSpPr>
        <p:spPr>
          <a:xfrm>
            <a:off x="7212264" y="1014725"/>
            <a:ext cx="4458971" cy="307777"/>
          </a:xfrm>
          <a:prstGeom prst="rect">
            <a:avLst/>
          </a:prstGeom>
          <a:noFill/>
        </p:spPr>
        <p:txBody>
          <a:bodyPr wrap="square" rtlCol="0">
            <a:spAutoFit/>
          </a:bodyPr>
          <a:lstStyle/>
          <a:p>
            <a:pPr>
              <a:buClr>
                <a:srgbClr val="72BED1"/>
              </a:buClr>
            </a:pPr>
            <a:r>
              <a:rPr lang="fr-FR" sz="1400" b="1" dirty="0">
                <a:latin typeface="Roboto" panose="02000000000000000000" pitchFamily="2" charset="0"/>
                <a:ea typeface="Roboto" panose="02000000000000000000" pitchFamily="2" charset="0"/>
              </a:rPr>
              <a:t>SOME OF OUR CORPORATE CUSTOMERS</a:t>
            </a:r>
          </a:p>
        </p:txBody>
      </p:sp>
      <p:sp>
        <p:nvSpPr>
          <p:cNvPr id="8" name="ZoneTexte 13">
            <a:extLst>
              <a:ext uri="{FF2B5EF4-FFF2-40B4-BE49-F238E27FC236}">
                <a16:creationId xmlns:a16="http://schemas.microsoft.com/office/drawing/2014/main" id="{85AAF857-273D-4E6B-9A41-7401D50722C0}"/>
              </a:ext>
            </a:extLst>
          </p:cNvPr>
          <p:cNvSpPr txBox="1"/>
          <p:nvPr/>
        </p:nvSpPr>
        <p:spPr>
          <a:xfrm>
            <a:off x="7209479" y="2321545"/>
            <a:ext cx="4478995" cy="307777"/>
          </a:xfrm>
          <a:prstGeom prst="rect">
            <a:avLst/>
          </a:prstGeom>
          <a:noFill/>
        </p:spPr>
        <p:txBody>
          <a:bodyPr wrap="square" rtlCol="0">
            <a:spAutoFit/>
          </a:bodyPr>
          <a:lstStyle/>
          <a:p>
            <a:pPr>
              <a:buClr>
                <a:srgbClr val="72BED1"/>
              </a:buClr>
            </a:pPr>
            <a:r>
              <a:rPr lang="fr-FR" sz="1400" b="1" dirty="0">
                <a:latin typeface="Roboto" panose="02000000000000000000" pitchFamily="2" charset="0"/>
                <a:ea typeface="Roboto" panose="02000000000000000000" pitchFamily="2" charset="0"/>
              </a:rPr>
              <a:t>OUR LABORATORIES PARTNERS</a:t>
            </a:r>
          </a:p>
        </p:txBody>
      </p:sp>
      <p:pic>
        <p:nvPicPr>
          <p:cNvPr id="9" name="Picture 2" descr="Etablissement Public de Santé Barthélemy Durand (Etampes) – Fédération  Hospitalière de France (FHF)">
            <a:extLst>
              <a:ext uri="{FF2B5EF4-FFF2-40B4-BE49-F238E27FC236}">
                <a16:creationId xmlns:a16="http://schemas.microsoft.com/office/drawing/2014/main" id="{0B6F32B6-879E-461C-A4CF-A10DC07175B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969213" y="2638022"/>
            <a:ext cx="904073" cy="578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A0AF3A2-26D0-4AD6-ACCC-846B89C27FED}"/>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6888" b="13017"/>
          <a:stretch/>
        </p:blipFill>
        <p:spPr bwMode="auto">
          <a:xfrm>
            <a:off x="10445046" y="3205553"/>
            <a:ext cx="1284215" cy="478127"/>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 59">
            <a:extLst>
              <a:ext uri="{FF2B5EF4-FFF2-40B4-BE49-F238E27FC236}">
                <a16:creationId xmlns:a16="http://schemas.microsoft.com/office/drawing/2014/main" id="{C3F373C3-046B-4C61-ADFB-4F6D0715358B}"/>
              </a:ext>
            </a:extLst>
          </p:cNvPr>
          <p:cNvPicPr>
            <a:picLocks noChangeAspect="1"/>
          </p:cNvPicPr>
          <p:nvPr/>
        </p:nvPicPr>
        <p:blipFill>
          <a:blip r:embed="rId28"/>
          <a:stretch>
            <a:fillRect/>
          </a:stretch>
        </p:blipFill>
        <p:spPr>
          <a:xfrm>
            <a:off x="10613052" y="1839523"/>
            <a:ext cx="692397" cy="198347"/>
          </a:xfrm>
          <a:prstGeom prst="rect">
            <a:avLst/>
          </a:prstGeom>
        </p:spPr>
      </p:pic>
      <p:pic>
        <p:nvPicPr>
          <p:cNvPr id="62" name="Picture 2" descr="Takeda - Better Health, Brighter Future">
            <a:extLst>
              <a:ext uri="{FF2B5EF4-FFF2-40B4-BE49-F238E27FC236}">
                <a16:creationId xmlns:a16="http://schemas.microsoft.com/office/drawing/2014/main" id="{6F4460A4-5F26-4CE3-BCA9-E2AB7373D56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605851" y="1917900"/>
            <a:ext cx="973194" cy="3260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EC1D96A-06C7-4F24-B4BB-87492F82327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91475" y="5585311"/>
            <a:ext cx="904875" cy="6667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IRBA">
            <a:extLst>
              <a:ext uri="{FF2B5EF4-FFF2-40B4-BE49-F238E27FC236}">
                <a16:creationId xmlns:a16="http://schemas.microsoft.com/office/drawing/2014/main" id="{AB76029A-F09F-4789-BAD6-60E137B3B47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457997" y="1900046"/>
            <a:ext cx="581235" cy="386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élésurveillance, alarme maison et appartement | IMA PROTECT">
            <a:extLst>
              <a:ext uri="{FF2B5EF4-FFF2-40B4-BE49-F238E27FC236}">
                <a16:creationId xmlns:a16="http://schemas.microsoft.com/office/drawing/2014/main" id="{6F4F5A79-0574-4EBB-93FE-92145A9D6DC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296963" y="2376986"/>
            <a:ext cx="820876" cy="26326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EssilorLuxottica : une action incontournable de la santé ?">
            <a:extLst>
              <a:ext uri="{FF2B5EF4-FFF2-40B4-BE49-F238E27FC236}">
                <a16:creationId xmlns:a16="http://schemas.microsoft.com/office/drawing/2014/main" id="{65A2252E-22D2-4A50-B5EA-7DD3986C970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615940" y="2088517"/>
            <a:ext cx="643559" cy="45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12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7"/>
          <p:cNvSpPr txBox="1"/>
          <p:nvPr/>
        </p:nvSpPr>
        <p:spPr>
          <a:xfrm>
            <a:off x="259741" y="4067093"/>
            <a:ext cx="10675200" cy="518400"/>
          </a:xfrm>
          <a:prstGeom prst="rect">
            <a:avLst/>
          </a:prstGeom>
          <a:noFill/>
          <a:ln>
            <a:noFill/>
          </a:ln>
        </p:spPr>
        <p:txBody>
          <a:bodyPr spcFirstLastPara="1" wrap="square" lIns="121900" tIns="121900" rIns="121900" bIns="121900" anchor="t" anchorCtr="0">
            <a:noAutofit/>
          </a:bodyPr>
          <a:lstStyle/>
          <a:p>
            <a:pPr>
              <a:lnSpc>
                <a:spcPct val="115000"/>
              </a:lnSpc>
            </a:pPr>
            <a:r>
              <a:rPr lang="fr" sz="2000" b="1" dirty="0">
                <a:solidFill>
                  <a:srgbClr val="073763"/>
                </a:solidFill>
                <a:latin typeface="Roboto" panose="02000000000000000000"/>
                <a:ea typeface="Poppins"/>
                <a:cs typeface="Poppins"/>
                <a:sym typeface="Poppins"/>
              </a:rPr>
              <a:t>OUR STRATEGIC COMMITTEE </a:t>
            </a:r>
            <a:endParaRPr sz="2000" b="1" dirty="0">
              <a:solidFill>
                <a:srgbClr val="073763"/>
              </a:solidFill>
              <a:latin typeface="Roboto" panose="02000000000000000000"/>
            </a:endParaRPr>
          </a:p>
        </p:txBody>
      </p:sp>
      <p:sp>
        <p:nvSpPr>
          <p:cNvPr id="258" name="Google Shape;258;p27"/>
          <p:cNvSpPr txBox="1">
            <a:spLocks noGrp="1"/>
          </p:cNvSpPr>
          <p:nvPr>
            <p:ph type="title"/>
          </p:nvPr>
        </p:nvSpPr>
        <p:spPr>
          <a:xfrm>
            <a:off x="515938" y="390167"/>
            <a:ext cx="11158862" cy="554396"/>
          </a:xfrm>
          <a:prstGeom prst="rect">
            <a:avLst/>
          </a:prstGeom>
          <a:noFill/>
          <a:ln>
            <a:noFill/>
          </a:ln>
        </p:spPr>
        <p:txBody>
          <a:bodyPr spcFirstLastPara="1" wrap="square" lIns="91433" tIns="45700" rIns="91433" bIns="45700" rtlCol="0" anchor="ctr" anchorCtr="0">
            <a:noAutofit/>
          </a:bodyPr>
          <a:lstStyle/>
          <a:p>
            <a:r>
              <a:rPr lang="fr" dirty="0">
                <a:solidFill>
                  <a:schemeClr val="accent5"/>
                </a:solidFill>
                <a:latin typeface="Roboto" panose="02000000000000000000" pitchFamily="2" charset="0"/>
                <a:ea typeface="Roboto" panose="02000000000000000000" pitchFamily="2" charset="0"/>
                <a:cs typeface="Poppins"/>
                <a:sym typeface="Poppins"/>
              </a:rPr>
              <a:t>THE LEADING TEAM :</a:t>
            </a:r>
            <a:endParaRPr dirty="0">
              <a:solidFill>
                <a:schemeClr val="accent5"/>
              </a:solidFill>
              <a:latin typeface="Roboto" panose="02000000000000000000" pitchFamily="2" charset="0"/>
              <a:ea typeface="Roboto" panose="02000000000000000000" pitchFamily="2" charset="0"/>
              <a:cs typeface="Poppins"/>
              <a:sym typeface="Poppins"/>
            </a:endParaRPr>
          </a:p>
        </p:txBody>
      </p:sp>
      <p:sp>
        <p:nvSpPr>
          <p:cNvPr id="259" name="Google Shape;259;p27"/>
          <p:cNvSpPr txBox="1"/>
          <p:nvPr/>
        </p:nvSpPr>
        <p:spPr>
          <a:xfrm>
            <a:off x="3048968" y="1551266"/>
            <a:ext cx="2285242" cy="1049266"/>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fr" sz="1200" b="1" dirty="0">
                <a:solidFill>
                  <a:srgbClr val="72BED1"/>
                </a:solidFill>
                <a:latin typeface="Roboto" panose="02000000000000000000"/>
                <a:ea typeface="Poppins"/>
                <a:cs typeface="Poppins"/>
                <a:sym typeface="Poppins"/>
              </a:rPr>
              <a:t>PHILIPPE PEYRARD </a:t>
            </a:r>
            <a:r>
              <a:rPr lang="fr" sz="1200" dirty="0">
                <a:solidFill>
                  <a:srgbClr val="72BED1"/>
                </a:solidFill>
                <a:latin typeface="Roboto" panose="02000000000000000000"/>
                <a:ea typeface="Poppins"/>
                <a:cs typeface="Poppins"/>
                <a:sym typeface="Poppins"/>
              </a:rPr>
              <a:t>CEO</a:t>
            </a:r>
            <a:endParaRPr sz="1200" dirty="0">
              <a:solidFill>
                <a:srgbClr val="72BED1"/>
              </a:solidFill>
              <a:latin typeface="Roboto" panose="02000000000000000000"/>
              <a:ea typeface="Poppins"/>
              <a:cs typeface="Poppins"/>
              <a:sym typeface="Poppins"/>
            </a:endParaRPr>
          </a:p>
          <a:p>
            <a:pPr algn="just">
              <a:lnSpc>
                <a:spcPct val="115000"/>
              </a:lnSpc>
              <a:buClr>
                <a:schemeClr val="dk1"/>
              </a:buClr>
              <a:buSzPts val="1100"/>
            </a:pPr>
            <a:r>
              <a:rPr lang="fr" sz="1200" dirty="0">
                <a:solidFill>
                  <a:schemeClr val="dk1"/>
                </a:solidFill>
                <a:latin typeface="Roboto" panose="02000000000000000000"/>
                <a:ea typeface="Poppins"/>
                <a:cs typeface="Poppins"/>
                <a:sym typeface="Poppins"/>
              </a:rPr>
              <a:t>25 years experience in optical &amp; luxury sectors</a:t>
            </a:r>
            <a:endParaRPr sz="1200" dirty="0">
              <a:solidFill>
                <a:schemeClr val="dk1"/>
              </a:solidFill>
              <a:latin typeface="Roboto" panose="02000000000000000000"/>
              <a:ea typeface="Poppins"/>
              <a:cs typeface="Poppins"/>
              <a:sym typeface="Poppins"/>
            </a:endParaRPr>
          </a:p>
          <a:p>
            <a:pPr algn="just">
              <a:lnSpc>
                <a:spcPct val="115000"/>
              </a:lnSpc>
              <a:buClr>
                <a:schemeClr val="dk1"/>
              </a:buClr>
              <a:buSzPts val="1100"/>
            </a:pPr>
            <a:r>
              <a:rPr lang="fr" sz="1200" dirty="0">
                <a:solidFill>
                  <a:schemeClr val="dk1"/>
                </a:solidFill>
                <a:latin typeface="Roboto" panose="02000000000000000000"/>
                <a:ea typeface="Poppins"/>
                <a:cs typeface="Poppins"/>
                <a:sym typeface="Poppins"/>
              </a:rPr>
              <a:t>(L’Oréal, L’Amy, Atol).</a:t>
            </a:r>
            <a:endParaRPr sz="1200" dirty="0">
              <a:latin typeface="Roboto" panose="02000000000000000000"/>
              <a:ea typeface="Poppins"/>
              <a:cs typeface="Poppins"/>
              <a:sym typeface="Poppins"/>
            </a:endParaRPr>
          </a:p>
        </p:txBody>
      </p:sp>
      <p:sp>
        <p:nvSpPr>
          <p:cNvPr id="263" name="Google Shape;263;p27"/>
          <p:cNvSpPr txBox="1"/>
          <p:nvPr/>
        </p:nvSpPr>
        <p:spPr>
          <a:xfrm>
            <a:off x="8171926" y="1426328"/>
            <a:ext cx="2502947" cy="142396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fr" sz="1200" b="1" dirty="0">
                <a:solidFill>
                  <a:srgbClr val="72BED1"/>
                </a:solidFill>
                <a:latin typeface="Roboto" panose="02000000000000000000"/>
                <a:ea typeface="Poppins"/>
                <a:cs typeface="Poppins"/>
                <a:sym typeface="Poppins"/>
              </a:rPr>
              <a:t>PR DOMINIQUE BREMOND </a:t>
            </a:r>
            <a:r>
              <a:rPr lang="fr" sz="1200" dirty="0">
                <a:solidFill>
                  <a:srgbClr val="72BED1"/>
                </a:solidFill>
                <a:latin typeface="Roboto" panose="02000000000000000000"/>
                <a:ea typeface="Poppins"/>
                <a:cs typeface="Poppins"/>
                <a:sym typeface="Poppins"/>
              </a:rPr>
              <a:t>MD</a:t>
            </a:r>
          </a:p>
          <a:p>
            <a:pPr>
              <a:lnSpc>
                <a:spcPct val="115000"/>
              </a:lnSpc>
              <a:buClr>
                <a:schemeClr val="dk1"/>
              </a:buClr>
              <a:buSzPts val="1100"/>
            </a:pPr>
            <a:r>
              <a:rPr lang="fr" sz="1200" dirty="0">
                <a:solidFill>
                  <a:srgbClr val="72BED1"/>
                </a:solidFill>
                <a:latin typeface="Roboto" panose="02000000000000000000"/>
                <a:ea typeface="Poppins"/>
                <a:cs typeface="Poppins"/>
                <a:sym typeface="Poppins"/>
              </a:rPr>
              <a:t>Medical Doctor, PhD</a:t>
            </a:r>
            <a:endParaRPr sz="1200" dirty="0">
              <a:solidFill>
                <a:srgbClr val="72BED1"/>
              </a:solidFill>
              <a:latin typeface="Roboto" panose="02000000000000000000"/>
              <a:ea typeface="Poppins"/>
              <a:cs typeface="Poppins"/>
              <a:sym typeface="Poppins"/>
            </a:endParaRPr>
          </a:p>
          <a:p>
            <a:pPr>
              <a:lnSpc>
                <a:spcPct val="115000"/>
              </a:lnSpc>
              <a:buClr>
                <a:schemeClr val="dk1"/>
              </a:buClr>
              <a:buSzPts val="1100"/>
            </a:pPr>
            <a:r>
              <a:rPr lang="fr" sz="1200" dirty="0">
                <a:solidFill>
                  <a:schemeClr val="dk1"/>
                </a:solidFill>
                <a:latin typeface="Roboto" panose="02000000000000000000"/>
                <a:ea typeface="Poppins"/>
                <a:cs typeface="Poppins"/>
                <a:sym typeface="Poppins"/>
              </a:rPr>
              <a:t>Professor &amp; Chief of the Ophthalmology Department at Necker Hospital in Paris.</a:t>
            </a:r>
            <a:endParaRPr sz="1200" dirty="0">
              <a:solidFill>
                <a:schemeClr val="dk1"/>
              </a:solidFill>
              <a:latin typeface="Roboto" panose="02000000000000000000"/>
              <a:ea typeface="Poppins"/>
              <a:cs typeface="Poppins"/>
              <a:sym typeface="Poppins"/>
            </a:endParaRPr>
          </a:p>
          <a:p>
            <a:pPr>
              <a:lnSpc>
                <a:spcPct val="115000"/>
              </a:lnSpc>
              <a:buClr>
                <a:schemeClr val="dk1"/>
              </a:buClr>
              <a:buSzPts val="1100"/>
            </a:pPr>
            <a:r>
              <a:rPr lang="fr" sz="1200" dirty="0">
                <a:solidFill>
                  <a:schemeClr val="dk1"/>
                </a:solidFill>
                <a:latin typeface="Roboto" panose="02000000000000000000"/>
                <a:ea typeface="Poppins"/>
                <a:cs typeface="Poppins"/>
                <a:sym typeface="Poppins"/>
              </a:rPr>
              <a:t>Searcher at CNRS.</a:t>
            </a:r>
            <a:endParaRPr sz="1200" dirty="0">
              <a:solidFill>
                <a:schemeClr val="dk1"/>
              </a:solidFill>
              <a:latin typeface="Roboto" panose="02000000000000000000"/>
              <a:ea typeface="Poppins"/>
              <a:cs typeface="Poppins"/>
              <a:sym typeface="Poppins"/>
            </a:endParaRPr>
          </a:p>
          <a:p>
            <a:endParaRPr sz="1600" dirty="0">
              <a:latin typeface="Roboto" panose="02000000000000000000"/>
              <a:ea typeface="Poppins"/>
              <a:cs typeface="Poppins"/>
              <a:sym typeface="Poppins"/>
            </a:endParaRPr>
          </a:p>
        </p:txBody>
      </p:sp>
      <p:pic>
        <p:nvPicPr>
          <p:cNvPr id="265" name="Google Shape;265;p27"/>
          <p:cNvPicPr preferRelativeResize="0"/>
          <p:nvPr/>
        </p:nvPicPr>
        <p:blipFill>
          <a:blip r:embed="rId3">
            <a:alphaModFix/>
          </a:blip>
          <a:stretch>
            <a:fillRect/>
          </a:stretch>
        </p:blipFill>
        <p:spPr>
          <a:xfrm>
            <a:off x="1739665" y="1523349"/>
            <a:ext cx="1129167" cy="1163733"/>
          </a:xfrm>
          <a:prstGeom prst="rect">
            <a:avLst/>
          </a:prstGeom>
          <a:noFill/>
          <a:ln>
            <a:noFill/>
          </a:ln>
        </p:spPr>
      </p:pic>
      <p:pic>
        <p:nvPicPr>
          <p:cNvPr id="267" name="Google Shape;267;p27"/>
          <p:cNvPicPr preferRelativeResize="0"/>
          <p:nvPr/>
        </p:nvPicPr>
        <p:blipFill>
          <a:blip r:embed="rId4">
            <a:alphaModFix/>
          </a:blip>
          <a:stretch>
            <a:fillRect/>
          </a:stretch>
        </p:blipFill>
        <p:spPr>
          <a:xfrm>
            <a:off x="6464353" y="1551266"/>
            <a:ext cx="1161019" cy="1174085"/>
          </a:xfrm>
          <a:prstGeom prst="rect">
            <a:avLst/>
          </a:prstGeom>
          <a:noFill/>
          <a:ln>
            <a:noFill/>
          </a:ln>
        </p:spPr>
      </p:pic>
      <p:sp>
        <p:nvSpPr>
          <p:cNvPr id="271" name="Google Shape;271;p27"/>
          <p:cNvSpPr txBox="1">
            <a:spLocks noGrp="1"/>
          </p:cNvSpPr>
          <p:nvPr>
            <p:ph type="sldNum" idx="12"/>
          </p:nvPr>
        </p:nvSpPr>
        <p:spPr>
          <a:xfrm>
            <a:off x="9423400" y="6457951"/>
            <a:ext cx="2743200" cy="365200"/>
          </a:xfrm>
          <a:prstGeom prst="rect">
            <a:avLst/>
          </a:prstGeom>
        </p:spPr>
        <p:txBody>
          <a:bodyPr spcFirstLastPara="1" wrap="square" lIns="91433" tIns="45700" rIns="91433" bIns="45700" anchor="ctr" anchorCtr="0">
            <a:noAutofit/>
          </a:bodyPr>
          <a:lstStyle/>
          <a:p>
            <a:pPr>
              <a:buClr>
                <a:srgbClr val="000000"/>
              </a:buClr>
            </a:pPr>
            <a:fld id="{00000000-1234-1234-1234-123412341234}" type="slidenum">
              <a:rPr lang="fr"/>
              <a:pPr>
                <a:buClr>
                  <a:srgbClr val="000000"/>
                </a:buClr>
              </a:pPr>
              <a:t>3</a:t>
            </a:fld>
            <a:endParaRPr/>
          </a:p>
        </p:txBody>
      </p:sp>
      <p:sp>
        <p:nvSpPr>
          <p:cNvPr id="2" name="ZoneTexte 1">
            <a:extLst>
              <a:ext uri="{FF2B5EF4-FFF2-40B4-BE49-F238E27FC236}">
                <a16:creationId xmlns:a16="http://schemas.microsoft.com/office/drawing/2014/main" id="{D55A5C51-DDC9-463E-A627-E21F13384AB8}"/>
              </a:ext>
            </a:extLst>
          </p:cNvPr>
          <p:cNvSpPr txBox="1"/>
          <p:nvPr/>
        </p:nvSpPr>
        <p:spPr>
          <a:xfrm>
            <a:off x="2165478" y="4722293"/>
            <a:ext cx="138771" cy="307777"/>
          </a:xfrm>
          <a:prstGeom prst="rect">
            <a:avLst/>
          </a:prstGeom>
          <a:noFill/>
        </p:spPr>
        <p:txBody>
          <a:bodyPr wrap="square" rtlCol="0">
            <a:spAutoFit/>
          </a:bodyPr>
          <a:lstStyle/>
          <a:p>
            <a:r>
              <a:rPr lang="fr-FR" sz="1400" dirty="0">
                <a:solidFill>
                  <a:schemeClr val="bg1"/>
                </a:solidFill>
              </a:rPr>
              <a:t>.</a:t>
            </a:r>
          </a:p>
        </p:txBody>
      </p:sp>
      <p:pic>
        <p:nvPicPr>
          <p:cNvPr id="4" name="Image 3">
            <a:extLst>
              <a:ext uri="{FF2B5EF4-FFF2-40B4-BE49-F238E27FC236}">
                <a16:creationId xmlns:a16="http://schemas.microsoft.com/office/drawing/2014/main" id="{9C0814D7-34A8-4BC6-8053-20265BC2EA24}"/>
              </a:ext>
            </a:extLst>
          </p:cNvPr>
          <p:cNvPicPr>
            <a:picLocks noChangeAspect="1"/>
          </p:cNvPicPr>
          <p:nvPr/>
        </p:nvPicPr>
        <p:blipFill>
          <a:blip r:embed="rId5"/>
          <a:stretch>
            <a:fillRect/>
          </a:stretch>
        </p:blipFill>
        <p:spPr>
          <a:xfrm>
            <a:off x="178651" y="4606384"/>
            <a:ext cx="11833435" cy="1938881"/>
          </a:xfrm>
          <a:prstGeom prst="rect">
            <a:avLst/>
          </a:prstGeom>
        </p:spPr>
      </p:pic>
    </p:spTree>
    <p:extLst>
      <p:ext uri="{BB962C8B-B14F-4D97-AF65-F5344CB8AC3E}">
        <p14:creationId xmlns:p14="http://schemas.microsoft.com/office/powerpoint/2010/main" val="416863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516276" y="286975"/>
            <a:ext cx="11360800" cy="975200"/>
          </a:xfrm>
          <a:prstGeom prst="rect">
            <a:avLst/>
          </a:prstGeom>
          <a:noFill/>
          <a:ln>
            <a:noFill/>
          </a:ln>
        </p:spPr>
        <p:txBody>
          <a:bodyPr spcFirstLastPara="1" wrap="square" lIns="91433" tIns="45700" rIns="91433" bIns="45700" rtlCol="0" anchor="ctr" anchorCtr="0">
            <a:noAutofit/>
          </a:bodyPr>
          <a:lstStyle/>
          <a:p>
            <a:r>
              <a:rPr lang="fr" dirty="0">
                <a:solidFill>
                  <a:schemeClr val="accent5"/>
                </a:solidFill>
                <a:latin typeface="Roboto" panose="02000000000000000000" pitchFamily="2" charset="0"/>
                <a:ea typeface="Roboto" panose="02000000000000000000" pitchFamily="2" charset="0"/>
                <a:cs typeface="Poppins"/>
                <a:sym typeface="Poppins"/>
              </a:rPr>
              <a:t>SCIENTIFIC PARTNERS</a:t>
            </a:r>
            <a:endParaRPr dirty="0">
              <a:solidFill>
                <a:schemeClr val="accent5"/>
              </a:solidFill>
              <a:latin typeface="Roboto" panose="02000000000000000000" pitchFamily="2" charset="0"/>
              <a:ea typeface="Roboto" panose="02000000000000000000" pitchFamily="2" charset="0"/>
              <a:cs typeface="Poppins"/>
              <a:sym typeface="Poppins"/>
            </a:endParaRPr>
          </a:p>
          <a:p>
            <a:r>
              <a:rPr lang="fr" dirty="0">
                <a:solidFill>
                  <a:schemeClr val="accent5"/>
                </a:solidFill>
                <a:latin typeface="Roboto" panose="02000000000000000000" pitchFamily="2" charset="0"/>
                <a:ea typeface="Roboto" panose="02000000000000000000" pitchFamily="2" charset="0"/>
                <a:cs typeface="Poppins"/>
                <a:sym typeface="Poppins"/>
              </a:rPr>
              <a:t>25 more People working for Ellcie Healthy including 20 PhD’s</a:t>
            </a:r>
            <a:endParaRPr dirty="0">
              <a:solidFill>
                <a:schemeClr val="accent5"/>
              </a:solidFill>
              <a:latin typeface="Roboto" panose="02000000000000000000" pitchFamily="2" charset="0"/>
              <a:ea typeface="Roboto" panose="02000000000000000000" pitchFamily="2" charset="0"/>
              <a:cs typeface="Poppins"/>
              <a:sym typeface="Poppins"/>
            </a:endParaRPr>
          </a:p>
        </p:txBody>
      </p:sp>
      <p:sp>
        <p:nvSpPr>
          <p:cNvPr id="280" name="Google Shape;280;p29"/>
          <p:cNvSpPr/>
          <p:nvPr/>
        </p:nvSpPr>
        <p:spPr>
          <a:xfrm>
            <a:off x="7639049" y="2217124"/>
            <a:ext cx="3631689" cy="689480"/>
          </a:xfrm>
          <a:prstGeom prst="rect">
            <a:avLst/>
          </a:prstGeom>
          <a:solidFill>
            <a:srgbClr val="FFFFFF"/>
          </a:solidFill>
          <a:ln>
            <a:noFill/>
          </a:ln>
        </p:spPr>
        <p:txBody>
          <a:bodyPr spcFirstLastPara="1" wrap="square" lIns="121900" tIns="60933" rIns="121900" bIns="60933" anchor="ctr" anchorCtr="0">
            <a:noAutofit/>
          </a:bodyPr>
          <a:lstStyle/>
          <a:p>
            <a:r>
              <a:rPr lang="fr" dirty="0">
                <a:solidFill>
                  <a:srgbClr val="073763"/>
                </a:solidFill>
                <a:latin typeface="Roboto" panose="02000000000000000000"/>
                <a:ea typeface="Poppins"/>
                <a:cs typeface="Poppins"/>
                <a:sym typeface="Poppins"/>
              </a:rPr>
              <a:t>Hospital Nice Cimiez</a:t>
            </a:r>
            <a:endParaRPr dirty="0">
              <a:solidFill>
                <a:srgbClr val="073763"/>
              </a:solidFill>
              <a:latin typeface="Roboto" panose="02000000000000000000"/>
              <a:ea typeface="Poppins"/>
              <a:cs typeface="Poppins"/>
              <a:sym typeface="Poppins"/>
            </a:endParaRPr>
          </a:p>
          <a:p>
            <a:r>
              <a:rPr lang="fr" sz="1050" dirty="0">
                <a:solidFill>
                  <a:srgbClr val="073763"/>
                </a:solidFill>
                <a:latin typeface="Roboto" panose="02000000000000000000"/>
                <a:ea typeface="Poppins"/>
                <a:cs typeface="Poppins"/>
                <a:sym typeface="Poppins"/>
              </a:rPr>
              <a:t>Specialists on geriatric issues</a:t>
            </a:r>
            <a:endParaRPr sz="1050" dirty="0">
              <a:solidFill>
                <a:srgbClr val="073763"/>
              </a:solidFill>
              <a:latin typeface="Roboto" panose="02000000000000000000"/>
              <a:ea typeface="Poppins"/>
              <a:cs typeface="Poppins"/>
              <a:sym typeface="Poppins"/>
            </a:endParaRPr>
          </a:p>
        </p:txBody>
      </p:sp>
      <p:pic>
        <p:nvPicPr>
          <p:cNvPr id="281" name="Google Shape;281;p29" descr="Résultat de recherche d'images pour &quot;Centre hospitalier universitaire de Nice&quot;"/>
          <p:cNvPicPr preferRelativeResize="0"/>
          <p:nvPr/>
        </p:nvPicPr>
        <p:blipFill rotWithShape="1">
          <a:blip r:embed="rId3">
            <a:alphaModFix/>
          </a:blip>
          <a:srcRect t="12267" b="29535"/>
          <a:stretch/>
        </p:blipFill>
        <p:spPr>
          <a:xfrm>
            <a:off x="6062747" y="2216921"/>
            <a:ext cx="1301141" cy="710085"/>
          </a:xfrm>
          <a:prstGeom prst="rect">
            <a:avLst/>
          </a:prstGeom>
          <a:noFill/>
          <a:ln>
            <a:noFill/>
          </a:ln>
        </p:spPr>
      </p:pic>
      <p:sp>
        <p:nvSpPr>
          <p:cNvPr id="282" name="Google Shape;282;p29"/>
          <p:cNvSpPr/>
          <p:nvPr/>
        </p:nvSpPr>
        <p:spPr>
          <a:xfrm>
            <a:off x="7639048" y="2954667"/>
            <a:ext cx="3631689" cy="975200"/>
          </a:xfrm>
          <a:prstGeom prst="rect">
            <a:avLst/>
          </a:prstGeom>
          <a:solidFill>
            <a:srgbClr val="FFFFFF"/>
          </a:solidFill>
          <a:ln>
            <a:noFill/>
          </a:ln>
        </p:spPr>
        <p:txBody>
          <a:bodyPr spcFirstLastPara="1" wrap="square" lIns="121900" tIns="60933" rIns="121900" bIns="60933" anchor="ctr" anchorCtr="0">
            <a:noAutofit/>
          </a:bodyPr>
          <a:lstStyle/>
          <a:p>
            <a:r>
              <a:rPr lang="fr" dirty="0">
                <a:solidFill>
                  <a:srgbClr val="073763"/>
                </a:solidFill>
                <a:latin typeface="Roboto" panose="02000000000000000000"/>
                <a:cs typeface="Poppins"/>
                <a:sym typeface="Poppins"/>
              </a:rPr>
              <a:t>Hospital Princesse Grâce</a:t>
            </a:r>
            <a:endParaRPr dirty="0">
              <a:solidFill>
                <a:srgbClr val="073763"/>
              </a:solidFill>
              <a:latin typeface="Roboto" panose="02000000000000000000"/>
              <a:cs typeface="Poppins"/>
              <a:sym typeface="Poppins"/>
            </a:endParaRPr>
          </a:p>
          <a:p>
            <a:pPr algn="just"/>
            <a:r>
              <a:rPr lang="fr" sz="1050" dirty="0">
                <a:solidFill>
                  <a:srgbClr val="073763"/>
                </a:solidFill>
                <a:latin typeface="Roboto" panose="02000000000000000000"/>
                <a:ea typeface="Poppins"/>
                <a:cs typeface="Poppins"/>
                <a:sym typeface="Poppins"/>
              </a:rPr>
              <a:t>In collaboration with the LEAT and Hospital Princess Grace, Ellcie Healthy studies the impact of radiation on the human body. Monaco</a:t>
            </a:r>
            <a:endParaRPr sz="1050" dirty="0">
              <a:solidFill>
                <a:srgbClr val="073763"/>
              </a:solidFill>
              <a:latin typeface="Roboto" panose="02000000000000000000"/>
              <a:ea typeface="Poppins"/>
              <a:cs typeface="Poppins"/>
              <a:sym typeface="Poppins"/>
            </a:endParaRPr>
          </a:p>
        </p:txBody>
      </p:sp>
      <p:sp>
        <p:nvSpPr>
          <p:cNvPr id="283" name="Google Shape;283;p29"/>
          <p:cNvSpPr/>
          <p:nvPr/>
        </p:nvSpPr>
        <p:spPr>
          <a:xfrm>
            <a:off x="1743074" y="1342444"/>
            <a:ext cx="3631689" cy="975200"/>
          </a:xfrm>
          <a:prstGeom prst="rect">
            <a:avLst/>
          </a:prstGeom>
          <a:solidFill>
            <a:srgbClr val="FFFFFF"/>
          </a:solidFill>
          <a:ln>
            <a:noFill/>
          </a:ln>
        </p:spPr>
        <p:txBody>
          <a:bodyPr spcFirstLastPara="1" wrap="square" lIns="121900" tIns="60933" rIns="121900" bIns="60933" anchor="ctr" anchorCtr="0">
            <a:noAutofit/>
          </a:bodyPr>
          <a:lstStyle/>
          <a:p>
            <a:r>
              <a:rPr lang="fr" dirty="0">
                <a:solidFill>
                  <a:srgbClr val="073763"/>
                </a:solidFill>
                <a:latin typeface="Roboto" panose="02000000000000000000"/>
                <a:cs typeface="Poppins"/>
                <a:sym typeface="Poppins"/>
              </a:rPr>
              <a:t>CNRS FR 3636</a:t>
            </a:r>
            <a:endParaRPr dirty="0">
              <a:solidFill>
                <a:srgbClr val="073763"/>
              </a:solidFill>
              <a:latin typeface="Roboto" panose="02000000000000000000"/>
              <a:cs typeface="Poppins"/>
              <a:sym typeface="Poppins"/>
            </a:endParaRPr>
          </a:p>
          <a:p>
            <a:pPr algn="just"/>
            <a:r>
              <a:rPr lang="fr" sz="1050" dirty="0">
                <a:solidFill>
                  <a:srgbClr val="073763"/>
                </a:solidFill>
                <a:latin typeface="Roboto" panose="02000000000000000000"/>
                <a:ea typeface="Poppins"/>
                <a:cs typeface="Poppins"/>
                <a:sym typeface="Poppins"/>
              </a:rPr>
              <a:t>Binocular vision research laboratory attached to the CHU Necker of the ophthalmology department.</a:t>
            </a:r>
            <a:endParaRPr sz="1050" dirty="0">
              <a:solidFill>
                <a:srgbClr val="073763"/>
              </a:solidFill>
              <a:latin typeface="Roboto" panose="02000000000000000000"/>
              <a:ea typeface="Poppins"/>
              <a:cs typeface="Poppins"/>
              <a:sym typeface="Poppins"/>
            </a:endParaRPr>
          </a:p>
        </p:txBody>
      </p:sp>
      <p:pic>
        <p:nvPicPr>
          <p:cNvPr id="284" name="Google Shape;284;p29" descr="Résultat de recherche d'images pour &quot;cnrs logo&quot;"/>
          <p:cNvPicPr preferRelativeResize="0"/>
          <p:nvPr/>
        </p:nvPicPr>
        <p:blipFill rotWithShape="1">
          <a:blip r:embed="rId4">
            <a:alphaModFix/>
          </a:blip>
          <a:srcRect/>
          <a:stretch/>
        </p:blipFill>
        <p:spPr>
          <a:xfrm>
            <a:off x="675950" y="1552222"/>
            <a:ext cx="595736" cy="560901"/>
          </a:xfrm>
          <a:prstGeom prst="rect">
            <a:avLst/>
          </a:prstGeom>
          <a:noFill/>
          <a:ln>
            <a:noFill/>
          </a:ln>
        </p:spPr>
      </p:pic>
      <p:pic>
        <p:nvPicPr>
          <p:cNvPr id="288" name="Google Shape;288;p29" descr="https://www.chpg.mc/wp-content/uploads/2017/10/logo_chpg_2017-2.jpg"/>
          <p:cNvPicPr preferRelativeResize="0"/>
          <p:nvPr/>
        </p:nvPicPr>
        <p:blipFill rotWithShape="1">
          <a:blip r:embed="rId5">
            <a:alphaModFix/>
          </a:blip>
          <a:srcRect/>
          <a:stretch/>
        </p:blipFill>
        <p:spPr>
          <a:xfrm>
            <a:off x="5826964" y="3269417"/>
            <a:ext cx="1570177" cy="345700"/>
          </a:xfrm>
          <a:prstGeom prst="rect">
            <a:avLst/>
          </a:prstGeom>
          <a:noFill/>
          <a:ln>
            <a:noFill/>
          </a:ln>
        </p:spPr>
      </p:pic>
      <p:sp>
        <p:nvSpPr>
          <p:cNvPr id="289" name="Google Shape;289;p29"/>
          <p:cNvSpPr/>
          <p:nvPr/>
        </p:nvSpPr>
        <p:spPr>
          <a:xfrm>
            <a:off x="1813900" y="4330604"/>
            <a:ext cx="3631691" cy="1134000"/>
          </a:xfrm>
          <a:prstGeom prst="rect">
            <a:avLst/>
          </a:prstGeom>
          <a:solidFill>
            <a:srgbClr val="FFFFFF"/>
          </a:solidFill>
          <a:ln>
            <a:noFill/>
          </a:ln>
        </p:spPr>
        <p:txBody>
          <a:bodyPr spcFirstLastPara="1" wrap="square" lIns="121900" tIns="60933" rIns="121900" bIns="60933" anchor="ctr" anchorCtr="0">
            <a:noAutofit/>
          </a:bodyPr>
          <a:lstStyle/>
          <a:p>
            <a:r>
              <a:rPr lang="fr" dirty="0">
                <a:solidFill>
                  <a:srgbClr val="073763"/>
                </a:solidFill>
                <a:latin typeface="Roboto" panose="02000000000000000000"/>
                <a:cs typeface="Poppins"/>
                <a:sym typeface="Poppins"/>
              </a:rPr>
              <a:t>Sleep Center</a:t>
            </a:r>
            <a:endParaRPr dirty="0">
              <a:solidFill>
                <a:srgbClr val="073763"/>
              </a:solidFill>
              <a:latin typeface="Roboto" panose="02000000000000000000"/>
              <a:cs typeface="Poppins"/>
              <a:sym typeface="Poppins"/>
            </a:endParaRPr>
          </a:p>
          <a:p>
            <a:pPr algn="just"/>
            <a:r>
              <a:rPr lang="fr" sz="1050" dirty="0">
                <a:solidFill>
                  <a:srgbClr val="073763"/>
                </a:solidFill>
                <a:latin typeface="Roboto" panose="02000000000000000000"/>
                <a:ea typeface="Poppins"/>
                <a:cs typeface="Poppins"/>
                <a:sym typeface="Poppins"/>
              </a:rPr>
              <a:t>Under the supervision of Pr Damien LEGER, member of the expert committee for road safety, the Sleep institute tests the positive impacts of solutions on the drowsiness and driving.</a:t>
            </a:r>
            <a:endParaRPr sz="1200" dirty="0">
              <a:solidFill>
                <a:srgbClr val="073763"/>
              </a:solidFill>
              <a:latin typeface="Roboto" panose="02000000000000000000"/>
              <a:ea typeface="Poppins"/>
              <a:cs typeface="Poppins"/>
              <a:sym typeface="Poppins"/>
            </a:endParaRPr>
          </a:p>
        </p:txBody>
      </p:sp>
      <p:pic>
        <p:nvPicPr>
          <p:cNvPr id="290" name="Google Shape;290;p29" descr="RÃ©sultat de recherche d'images pour &quot;centre du sommeil logo hotel dieu&quot;"/>
          <p:cNvPicPr preferRelativeResize="0"/>
          <p:nvPr/>
        </p:nvPicPr>
        <p:blipFill rotWithShape="1">
          <a:blip r:embed="rId6">
            <a:alphaModFix/>
          </a:blip>
          <a:srcRect b="9502"/>
          <a:stretch/>
        </p:blipFill>
        <p:spPr>
          <a:xfrm>
            <a:off x="542948" y="4438298"/>
            <a:ext cx="1068523" cy="906857"/>
          </a:xfrm>
          <a:prstGeom prst="rect">
            <a:avLst/>
          </a:prstGeom>
          <a:noFill/>
          <a:ln>
            <a:noFill/>
          </a:ln>
        </p:spPr>
      </p:pic>
      <p:sp>
        <p:nvSpPr>
          <p:cNvPr id="292" name="Google Shape;292;p29"/>
          <p:cNvSpPr txBox="1">
            <a:spLocks noGrp="1"/>
          </p:cNvSpPr>
          <p:nvPr>
            <p:ph type="sldNum" idx="12"/>
          </p:nvPr>
        </p:nvSpPr>
        <p:spPr>
          <a:xfrm>
            <a:off x="9017000" y="6254751"/>
            <a:ext cx="2743200" cy="365200"/>
          </a:xfrm>
          <a:prstGeom prst="rect">
            <a:avLst/>
          </a:prstGeom>
        </p:spPr>
        <p:txBody>
          <a:bodyPr spcFirstLastPara="1" wrap="square" lIns="91433" tIns="45700" rIns="91433" bIns="45700" anchor="ctr" anchorCtr="0">
            <a:noAutofit/>
          </a:bodyPr>
          <a:lstStyle/>
          <a:p>
            <a:pPr>
              <a:buClr>
                <a:srgbClr val="000000"/>
              </a:buClr>
            </a:pPr>
            <a:fld id="{00000000-1234-1234-1234-123412341234}" type="slidenum">
              <a:rPr lang="fr"/>
              <a:pPr>
                <a:buClr>
                  <a:srgbClr val="000000"/>
                </a:buClr>
              </a:pPr>
              <a:t>4</a:t>
            </a:fld>
            <a:endParaRPr/>
          </a:p>
        </p:txBody>
      </p:sp>
      <p:pic>
        <p:nvPicPr>
          <p:cNvPr id="18" name="Google Shape;219;p24">
            <a:extLst>
              <a:ext uri="{FF2B5EF4-FFF2-40B4-BE49-F238E27FC236}">
                <a16:creationId xmlns:a16="http://schemas.microsoft.com/office/drawing/2014/main" id="{CBF85522-72F7-442D-A8DC-5DCAFB6A7953}"/>
              </a:ext>
            </a:extLst>
          </p:cNvPr>
          <p:cNvPicPr preferRelativeResize="0"/>
          <p:nvPr/>
        </p:nvPicPr>
        <p:blipFill rotWithShape="1">
          <a:blip r:embed="rId7">
            <a:alphaModFix/>
          </a:blip>
          <a:srcRect t="19921" b="20054"/>
          <a:stretch/>
        </p:blipFill>
        <p:spPr>
          <a:xfrm>
            <a:off x="5829800" y="3946231"/>
            <a:ext cx="1767033" cy="610168"/>
          </a:xfrm>
          <a:prstGeom prst="rect">
            <a:avLst/>
          </a:prstGeom>
          <a:noFill/>
          <a:ln>
            <a:noFill/>
          </a:ln>
        </p:spPr>
      </p:pic>
      <p:pic>
        <p:nvPicPr>
          <p:cNvPr id="1026" name="Picture 2" descr="Etablissement Public de Santé Barthélemy Durand - Overview, Competitors,  and Employees | Apollo.io">
            <a:extLst>
              <a:ext uri="{FF2B5EF4-FFF2-40B4-BE49-F238E27FC236}">
                <a16:creationId xmlns:a16="http://schemas.microsoft.com/office/drawing/2014/main" id="{01AE6161-AB1C-4B33-B6B0-26C6F2BA02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4512" y="4556140"/>
            <a:ext cx="1033279" cy="103327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14ED360-E267-44B0-AEEA-CCC6992FC012}"/>
              </a:ext>
            </a:extLst>
          </p:cNvPr>
          <p:cNvSpPr txBox="1"/>
          <p:nvPr/>
        </p:nvSpPr>
        <p:spPr>
          <a:xfrm>
            <a:off x="7676884" y="4638046"/>
            <a:ext cx="3920229" cy="530915"/>
          </a:xfrm>
          <a:prstGeom prst="rect">
            <a:avLst/>
          </a:prstGeom>
          <a:noFill/>
        </p:spPr>
        <p:txBody>
          <a:bodyPr wrap="square" rtlCol="0">
            <a:spAutoFit/>
          </a:bodyPr>
          <a:lstStyle/>
          <a:p>
            <a:r>
              <a:rPr lang="en-US" dirty="0">
                <a:solidFill>
                  <a:srgbClr val="073763"/>
                </a:solidFill>
                <a:latin typeface="Roboto" panose="02000000000000000000"/>
              </a:rPr>
              <a:t>Public Hospital Barthelemy Durand</a:t>
            </a:r>
          </a:p>
          <a:p>
            <a:r>
              <a:rPr lang="en-US" sz="1050" dirty="0">
                <a:solidFill>
                  <a:srgbClr val="073763"/>
                </a:solidFill>
                <a:latin typeface="Roboto" panose="02000000000000000000"/>
              </a:rPr>
              <a:t>specialists on psychiatric disease</a:t>
            </a:r>
          </a:p>
        </p:txBody>
      </p:sp>
      <p:sp>
        <p:nvSpPr>
          <p:cNvPr id="22" name="ZoneTexte 21">
            <a:extLst>
              <a:ext uri="{FF2B5EF4-FFF2-40B4-BE49-F238E27FC236}">
                <a16:creationId xmlns:a16="http://schemas.microsoft.com/office/drawing/2014/main" id="{6830DA24-7E9B-4AC2-A0A4-6178B5D1327E}"/>
              </a:ext>
            </a:extLst>
          </p:cNvPr>
          <p:cNvSpPr txBox="1"/>
          <p:nvPr/>
        </p:nvSpPr>
        <p:spPr>
          <a:xfrm>
            <a:off x="7639047" y="3942280"/>
            <a:ext cx="4121153" cy="530915"/>
          </a:xfrm>
          <a:prstGeom prst="rect">
            <a:avLst/>
          </a:prstGeom>
          <a:noFill/>
        </p:spPr>
        <p:txBody>
          <a:bodyPr wrap="square" rtlCol="0">
            <a:spAutoFit/>
          </a:bodyPr>
          <a:lstStyle/>
          <a:p>
            <a:r>
              <a:rPr lang="en-US" dirty="0">
                <a:solidFill>
                  <a:srgbClr val="073763"/>
                </a:solidFill>
                <a:latin typeface="Roboto" panose="02000000000000000000"/>
                <a:cs typeface="Poppins"/>
              </a:rPr>
              <a:t>University Hospital Carl Gustave </a:t>
            </a:r>
            <a:r>
              <a:rPr lang="en-US" dirty="0" err="1">
                <a:solidFill>
                  <a:srgbClr val="073763"/>
                </a:solidFill>
                <a:latin typeface="Roboto" panose="02000000000000000000"/>
                <a:cs typeface="Poppins"/>
              </a:rPr>
              <a:t>Carus</a:t>
            </a:r>
            <a:endParaRPr lang="en-US" dirty="0">
              <a:solidFill>
                <a:srgbClr val="073763"/>
              </a:solidFill>
              <a:latin typeface="Roboto" panose="02000000000000000000"/>
              <a:cs typeface="Poppins"/>
            </a:endParaRPr>
          </a:p>
          <a:p>
            <a:r>
              <a:rPr lang="en-US" sz="1050" dirty="0">
                <a:solidFill>
                  <a:srgbClr val="073763"/>
                </a:solidFill>
                <a:latin typeface="Roboto" panose="02000000000000000000"/>
                <a:cs typeface="Poppins" panose="020B0604020202020204" charset="0"/>
              </a:rPr>
              <a:t>specialists on neurodegenerative disease- Germany</a:t>
            </a:r>
          </a:p>
        </p:txBody>
      </p:sp>
      <p:pic>
        <p:nvPicPr>
          <p:cNvPr id="23" name="Picture 24" descr="KUMC Logos, Graphic Services">
            <a:extLst>
              <a:ext uri="{FF2B5EF4-FFF2-40B4-BE49-F238E27FC236}">
                <a16:creationId xmlns:a16="http://schemas.microsoft.com/office/drawing/2014/main" id="{19A201E9-EB05-45EC-9388-B1019D78D0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5061" y="1704411"/>
            <a:ext cx="1260228" cy="410732"/>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AB4FC287-4F16-4DE9-9C34-27E8B109C319}"/>
              </a:ext>
            </a:extLst>
          </p:cNvPr>
          <p:cNvSpPr txBox="1"/>
          <p:nvPr/>
        </p:nvSpPr>
        <p:spPr>
          <a:xfrm>
            <a:off x="7639047" y="1568934"/>
            <a:ext cx="10200208" cy="461665"/>
          </a:xfrm>
          <a:prstGeom prst="rect">
            <a:avLst/>
          </a:prstGeom>
          <a:noFill/>
        </p:spPr>
        <p:txBody>
          <a:bodyPr wrap="square">
            <a:spAutoFit/>
          </a:bodyPr>
          <a:lstStyle/>
          <a:p>
            <a:pPr>
              <a:lnSpc>
                <a:spcPct val="150000"/>
              </a:lnSpc>
            </a:pPr>
            <a:r>
              <a:rPr lang="fr-FR" dirty="0">
                <a:solidFill>
                  <a:srgbClr val="073763"/>
                </a:solidFill>
                <a:latin typeface="Roboto" panose="02000000000000000000"/>
                <a:cs typeface="Poppins"/>
              </a:rPr>
              <a:t>Kansas </a:t>
            </a:r>
            <a:r>
              <a:rPr lang="fr-FR" dirty="0" err="1">
                <a:solidFill>
                  <a:srgbClr val="073763"/>
                </a:solidFill>
                <a:latin typeface="Roboto" panose="02000000000000000000"/>
                <a:cs typeface="Poppins"/>
              </a:rPr>
              <a:t>University</a:t>
            </a:r>
            <a:r>
              <a:rPr lang="fr-FR" dirty="0">
                <a:solidFill>
                  <a:srgbClr val="073763"/>
                </a:solidFill>
                <a:latin typeface="Roboto" panose="02000000000000000000"/>
                <a:cs typeface="Poppins"/>
              </a:rPr>
              <a:t> </a:t>
            </a:r>
            <a:r>
              <a:rPr lang="fr-FR" dirty="0" err="1">
                <a:solidFill>
                  <a:srgbClr val="073763"/>
                </a:solidFill>
                <a:latin typeface="Roboto" panose="02000000000000000000"/>
                <a:cs typeface="Poppins"/>
              </a:rPr>
              <a:t>Medical</a:t>
            </a:r>
            <a:r>
              <a:rPr lang="fr-FR" dirty="0">
                <a:solidFill>
                  <a:srgbClr val="073763"/>
                </a:solidFill>
                <a:latin typeface="Roboto" panose="02000000000000000000"/>
                <a:cs typeface="Poppins"/>
              </a:rPr>
              <a:t> center - USA</a:t>
            </a:r>
          </a:p>
        </p:txBody>
      </p:sp>
      <p:pic>
        <p:nvPicPr>
          <p:cNvPr id="6146" name="Picture 2" descr="INSERM | GHU Paris psychiatrie &amp;amp; neurosciences">
            <a:extLst>
              <a:ext uri="{FF2B5EF4-FFF2-40B4-BE49-F238E27FC236}">
                <a16:creationId xmlns:a16="http://schemas.microsoft.com/office/drawing/2014/main" id="{454D362C-A971-44B3-A362-E991D445AC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282" y="5258544"/>
            <a:ext cx="1276481" cy="670153"/>
          </a:xfrm>
          <a:prstGeom prst="rect">
            <a:avLst/>
          </a:prstGeom>
          <a:noFill/>
          <a:extLst>
            <a:ext uri="{909E8E84-426E-40DD-AFC4-6F175D3DCCD1}">
              <a14:hiddenFill xmlns:a14="http://schemas.microsoft.com/office/drawing/2010/main">
                <a:solidFill>
                  <a:srgbClr val="FFFFFF"/>
                </a:solidFill>
              </a14:hiddenFill>
            </a:ext>
          </a:extLst>
        </p:spPr>
      </p:pic>
      <p:sp>
        <p:nvSpPr>
          <p:cNvPr id="278" name="Google Shape;278;p29"/>
          <p:cNvSpPr/>
          <p:nvPr/>
        </p:nvSpPr>
        <p:spPr>
          <a:xfrm>
            <a:off x="1743073" y="2029205"/>
            <a:ext cx="3631690" cy="1000800"/>
          </a:xfrm>
          <a:prstGeom prst="rect">
            <a:avLst/>
          </a:prstGeom>
          <a:noFill/>
          <a:ln>
            <a:noFill/>
          </a:ln>
        </p:spPr>
        <p:txBody>
          <a:bodyPr spcFirstLastPara="1" wrap="square" lIns="121900" tIns="60933" rIns="121900" bIns="60933" anchor="ctr" anchorCtr="0">
            <a:noAutofit/>
          </a:bodyPr>
          <a:lstStyle/>
          <a:p>
            <a:r>
              <a:rPr lang="fr" dirty="0">
                <a:solidFill>
                  <a:srgbClr val="073763"/>
                </a:solidFill>
                <a:latin typeface="Roboto" panose="02000000000000000000"/>
                <a:cs typeface="Poppins"/>
                <a:sym typeface="Poppins"/>
              </a:rPr>
              <a:t>LEAT</a:t>
            </a:r>
            <a:endParaRPr dirty="0">
              <a:solidFill>
                <a:srgbClr val="073763"/>
              </a:solidFill>
              <a:latin typeface="Roboto" panose="02000000000000000000"/>
              <a:cs typeface="Poppins"/>
              <a:sym typeface="Poppins"/>
            </a:endParaRPr>
          </a:p>
          <a:p>
            <a:r>
              <a:rPr lang="fr" sz="1050" dirty="0">
                <a:solidFill>
                  <a:srgbClr val="073763"/>
                </a:solidFill>
                <a:latin typeface="Roboto" panose="02000000000000000000"/>
                <a:ea typeface="Poppins"/>
                <a:cs typeface="Poppins"/>
                <a:sym typeface="Poppins"/>
              </a:rPr>
              <a:t>Research Lab addressing antennas and miniaturisation matters…</a:t>
            </a:r>
            <a:endParaRPr sz="1200" dirty="0">
              <a:solidFill>
                <a:srgbClr val="073763"/>
              </a:solidFill>
              <a:latin typeface="Roboto" panose="02000000000000000000"/>
              <a:ea typeface="Poppins"/>
              <a:cs typeface="Poppins"/>
              <a:sym typeface="Poppins"/>
            </a:endParaRPr>
          </a:p>
        </p:txBody>
      </p:sp>
      <p:pic>
        <p:nvPicPr>
          <p:cNvPr id="279" name="Google Shape;279;p29" descr="Résultat de recherche d'images pour &quot;LEAT sophia logo&quot;"/>
          <p:cNvPicPr preferRelativeResize="0"/>
          <p:nvPr/>
        </p:nvPicPr>
        <p:blipFill rotWithShape="1">
          <a:blip r:embed="rId11">
            <a:alphaModFix/>
          </a:blip>
          <a:srcRect/>
          <a:stretch/>
        </p:blipFill>
        <p:spPr>
          <a:xfrm>
            <a:off x="506211" y="2281113"/>
            <a:ext cx="1000335" cy="537061"/>
          </a:xfrm>
          <a:prstGeom prst="rect">
            <a:avLst/>
          </a:prstGeom>
          <a:noFill/>
          <a:ln>
            <a:noFill/>
          </a:ln>
        </p:spPr>
      </p:pic>
      <p:sp>
        <p:nvSpPr>
          <p:cNvPr id="285" name="Google Shape;285;p29"/>
          <p:cNvSpPr/>
          <p:nvPr/>
        </p:nvSpPr>
        <p:spPr>
          <a:xfrm>
            <a:off x="1781705" y="3555775"/>
            <a:ext cx="3631690" cy="784765"/>
          </a:xfrm>
          <a:prstGeom prst="rect">
            <a:avLst/>
          </a:prstGeom>
          <a:solidFill>
            <a:srgbClr val="FFFFFF"/>
          </a:solidFill>
          <a:ln>
            <a:noFill/>
          </a:ln>
        </p:spPr>
        <p:txBody>
          <a:bodyPr spcFirstLastPara="1" wrap="square" lIns="121900" tIns="60933" rIns="121900" bIns="60933" anchor="ctr" anchorCtr="0">
            <a:noAutofit/>
          </a:bodyPr>
          <a:lstStyle/>
          <a:p>
            <a:r>
              <a:rPr lang="fr" dirty="0">
                <a:solidFill>
                  <a:srgbClr val="073763"/>
                </a:solidFill>
                <a:latin typeface="Roboto" panose="02000000000000000000"/>
                <a:cs typeface="Poppins"/>
                <a:sym typeface="Poppins"/>
              </a:rPr>
              <a:t>INRIA</a:t>
            </a:r>
            <a:endParaRPr dirty="0">
              <a:solidFill>
                <a:srgbClr val="073763"/>
              </a:solidFill>
              <a:latin typeface="Roboto" panose="02000000000000000000"/>
              <a:cs typeface="Poppins"/>
              <a:sym typeface="Poppins"/>
            </a:endParaRPr>
          </a:p>
          <a:p>
            <a:pPr algn="just"/>
            <a:r>
              <a:rPr lang="fr" sz="1050" dirty="0">
                <a:solidFill>
                  <a:srgbClr val="073763"/>
                </a:solidFill>
                <a:latin typeface="Roboto" panose="02000000000000000000"/>
                <a:ea typeface="Poppins"/>
                <a:cs typeface="Poppins"/>
                <a:sym typeface="Poppins"/>
              </a:rPr>
              <a:t>Construction of algorithms or appropriation of the data feeding the Artificial Intelligence of the connected object.</a:t>
            </a:r>
            <a:endParaRPr sz="1050" dirty="0">
              <a:solidFill>
                <a:srgbClr val="073763"/>
              </a:solidFill>
              <a:latin typeface="Roboto" panose="02000000000000000000"/>
              <a:ea typeface="Poppins"/>
              <a:cs typeface="Poppins"/>
              <a:sym typeface="Poppins"/>
            </a:endParaRPr>
          </a:p>
        </p:txBody>
      </p:sp>
      <p:pic>
        <p:nvPicPr>
          <p:cNvPr id="286" name="Google Shape;286;p29" descr="Résultat de recherche d'images pour &quot;INRIA logo&quot;"/>
          <p:cNvPicPr preferRelativeResize="0"/>
          <p:nvPr/>
        </p:nvPicPr>
        <p:blipFill rotWithShape="1">
          <a:blip r:embed="rId12">
            <a:alphaModFix/>
          </a:blip>
          <a:srcRect/>
          <a:stretch/>
        </p:blipFill>
        <p:spPr>
          <a:xfrm>
            <a:off x="626111" y="3775305"/>
            <a:ext cx="837805" cy="345703"/>
          </a:xfrm>
          <a:prstGeom prst="rect">
            <a:avLst/>
          </a:prstGeom>
          <a:noFill/>
          <a:ln>
            <a:noFill/>
          </a:ln>
        </p:spPr>
      </p:pic>
      <p:sp>
        <p:nvSpPr>
          <p:cNvPr id="287" name="Google Shape;287;p29"/>
          <p:cNvSpPr/>
          <p:nvPr/>
        </p:nvSpPr>
        <p:spPr>
          <a:xfrm>
            <a:off x="1772826" y="2776767"/>
            <a:ext cx="3622427" cy="906800"/>
          </a:xfrm>
          <a:prstGeom prst="rect">
            <a:avLst/>
          </a:prstGeom>
          <a:noFill/>
          <a:ln>
            <a:noFill/>
          </a:ln>
        </p:spPr>
        <p:txBody>
          <a:bodyPr spcFirstLastPara="1" wrap="square" lIns="121900" tIns="60933" rIns="121900" bIns="60933" anchor="ctr" anchorCtr="0">
            <a:noAutofit/>
          </a:bodyPr>
          <a:lstStyle/>
          <a:p>
            <a:r>
              <a:rPr lang="fr" dirty="0">
                <a:solidFill>
                  <a:srgbClr val="073763"/>
                </a:solidFill>
                <a:latin typeface="Roboto" panose="02000000000000000000"/>
                <a:cs typeface="Poppins"/>
                <a:sym typeface="Poppins"/>
              </a:rPr>
              <a:t>LAMHESS</a:t>
            </a:r>
            <a:endParaRPr dirty="0">
              <a:solidFill>
                <a:srgbClr val="073763"/>
              </a:solidFill>
              <a:latin typeface="Roboto" panose="02000000000000000000"/>
              <a:cs typeface="Poppins"/>
              <a:sym typeface="Poppins"/>
            </a:endParaRPr>
          </a:p>
          <a:p>
            <a:r>
              <a:rPr lang="fr" sz="1050" dirty="0">
                <a:solidFill>
                  <a:srgbClr val="073763"/>
                </a:solidFill>
                <a:latin typeface="Roboto" panose="02000000000000000000"/>
                <a:ea typeface="Poppins"/>
                <a:cs typeface="Poppins"/>
                <a:sym typeface="Poppins"/>
              </a:rPr>
              <a:t>UFR STAPS’s Lab</a:t>
            </a:r>
            <a:endParaRPr sz="1050" dirty="0">
              <a:solidFill>
                <a:srgbClr val="073763"/>
              </a:solidFill>
              <a:latin typeface="Roboto" panose="02000000000000000000"/>
              <a:ea typeface="Poppins"/>
              <a:cs typeface="Poppins"/>
              <a:sym typeface="Poppins"/>
            </a:endParaRPr>
          </a:p>
          <a:p>
            <a:r>
              <a:rPr lang="fr" sz="1050" dirty="0">
                <a:solidFill>
                  <a:srgbClr val="073763"/>
                </a:solidFill>
                <a:latin typeface="Roboto" panose="02000000000000000000"/>
                <a:ea typeface="Poppins"/>
                <a:cs typeface="Poppins"/>
                <a:sym typeface="Poppins"/>
              </a:rPr>
              <a:t>Data research on sport and dependency.</a:t>
            </a:r>
            <a:endParaRPr sz="1050" dirty="0">
              <a:solidFill>
                <a:srgbClr val="073763"/>
              </a:solidFill>
              <a:latin typeface="Roboto" panose="02000000000000000000"/>
              <a:ea typeface="Poppins"/>
              <a:cs typeface="Poppins"/>
              <a:sym typeface="Poppins"/>
            </a:endParaRPr>
          </a:p>
        </p:txBody>
      </p:sp>
      <p:pic>
        <p:nvPicPr>
          <p:cNvPr id="291" name="Google Shape;291;p29"/>
          <p:cNvPicPr preferRelativeResize="0"/>
          <p:nvPr/>
        </p:nvPicPr>
        <p:blipFill rotWithShape="1">
          <a:blip r:embed="rId13">
            <a:alphaModFix/>
          </a:blip>
          <a:srcRect/>
          <a:stretch/>
        </p:blipFill>
        <p:spPr>
          <a:xfrm>
            <a:off x="441691" y="3012293"/>
            <a:ext cx="1226795" cy="484719"/>
          </a:xfrm>
          <a:prstGeom prst="rect">
            <a:avLst/>
          </a:prstGeom>
          <a:noFill/>
          <a:ln>
            <a:noFill/>
          </a:ln>
        </p:spPr>
      </p:pic>
      <p:sp>
        <p:nvSpPr>
          <p:cNvPr id="25" name="Google Shape;289;p29">
            <a:extLst>
              <a:ext uri="{FF2B5EF4-FFF2-40B4-BE49-F238E27FC236}">
                <a16:creationId xmlns:a16="http://schemas.microsoft.com/office/drawing/2014/main" id="{B4A05D3A-8F9D-48AC-995B-66C414E4148E}"/>
              </a:ext>
            </a:extLst>
          </p:cNvPr>
          <p:cNvSpPr/>
          <p:nvPr/>
        </p:nvSpPr>
        <p:spPr>
          <a:xfrm>
            <a:off x="1861708" y="5338581"/>
            <a:ext cx="3631691" cy="670153"/>
          </a:xfrm>
          <a:prstGeom prst="rect">
            <a:avLst/>
          </a:prstGeom>
          <a:solidFill>
            <a:srgbClr val="FFFFFF"/>
          </a:solidFill>
          <a:ln>
            <a:noFill/>
          </a:ln>
        </p:spPr>
        <p:txBody>
          <a:bodyPr spcFirstLastPara="1" wrap="square" lIns="121900" tIns="60933" rIns="121900" bIns="60933" anchor="ctr" anchorCtr="0">
            <a:noAutofit/>
          </a:bodyPr>
          <a:lstStyle/>
          <a:p>
            <a:r>
              <a:rPr lang="fr-FR" dirty="0">
                <a:solidFill>
                  <a:srgbClr val="073763"/>
                </a:solidFill>
                <a:latin typeface="Roboto" panose="02000000000000000000"/>
                <a:cs typeface="Poppins"/>
                <a:sym typeface="Poppins"/>
              </a:rPr>
              <a:t>Inserm</a:t>
            </a:r>
          </a:p>
          <a:p>
            <a:r>
              <a:rPr lang="fr-FR" sz="1050" dirty="0">
                <a:solidFill>
                  <a:srgbClr val="073763"/>
                </a:solidFill>
                <a:latin typeface="Roboto" panose="02000000000000000000"/>
                <a:ea typeface="Poppins"/>
                <a:cs typeface="Poppins"/>
                <a:sym typeface="Poppins"/>
              </a:rPr>
              <a:t>Pr Brémond 1138 </a:t>
            </a:r>
            <a:r>
              <a:rPr lang="fr" sz="1050" dirty="0">
                <a:solidFill>
                  <a:srgbClr val="073763"/>
                </a:solidFill>
                <a:latin typeface="Roboto" panose="02000000000000000000"/>
                <a:ea typeface="Poppins"/>
                <a:cs typeface="Poppins"/>
                <a:sym typeface="Poppins"/>
              </a:rPr>
              <a:t> team 17 Sorbonne Université</a:t>
            </a:r>
            <a:endParaRPr sz="1200" dirty="0">
              <a:solidFill>
                <a:srgbClr val="073763"/>
              </a:solidFill>
              <a:latin typeface="Roboto" panose="02000000000000000000"/>
              <a:ea typeface="Poppins"/>
              <a:cs typeface="Poppins"/>
              <a:sym typeface="Poppins"/>
            </a:endParaRPr>
          </a:p>
        </p:txBody>
      </p:sp>
      <p:pic>
        <p:nvPicPr>
          <p:cNvPr id="26" name="Picture 4" descr="Atlanta Hospitals, Clinics and Healthcare - Atlanta, GA - Emory Healthcare">
            <a:extLst>
              <a:ext uri="{FF2B5EF4-FFF2-40B4-BE49-F238E27FC236}">
                <a16:creationId xmlns:a16="http://schemas.microsoft.com/office/drawing/2014/main" id="{69617866-C367-4B92-80AA-3EB30D0900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1527" y="5659472"/>
            <a:ext cx="964640" cy="338202"/>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B334B049-C12E-4115-A2F7-801E352124AD}"/>
              </a:ext>
            </a:extLst>
          </p:cNvPr>
          <p:cNvSpPr txBox="1"/>
          <p:nvPr/>
        </p:nvSpPr>
        <p:spPr>
          <a:xfrm>
            <a:off x="7767292" y="5423216"/>
            <a:ext cx="4329358" cy="1323696"/>
          </a:xfrm>
          <a:prstGeom prst="rect">
            <a:avLst/>
          </a:prstGeom>
          <a:noFill/>
        </p:spPr>
        <p:txBody>
          <a:bodyPr wrap="square">
            <a:spAutoFit/>
          </a:bodyPr>
          <a:lstStyle/>
          <a:p>
            <a:pPr>
              <a:lnSpc>
                <a:spcPct val="150000"/>
              </a:lnSpc>
            </a:pPr>
            <a:r>
              <a:rPr lang="fr-FR" dirty="0" err="1">
                <a:solidFill>
                  <a:srgbClr val="073763"/>
                </a:solidFill>
                <a:latin typeface="Roboto" panose="02000000000000000000"/>
              </a:rPr>
              <a:t>Emory</a:t>
            </a:r>
            <a:r>
              <a:rPr lang="fr-FR" dirty="0">
                <a:solidFill>
                  <a:srgbClr val="073763"/>
                </a:solidFill>
                <a:latin typeface="Roboto" panose="02000000000000000000"/>
              </a:rPr>
              <a:t> </a:t>
            </a:r>
            <a:r>
              <a:rPr lang="fr-FR" dirty="0" err="1">
                <a:solidFill>
                  <a:srgbClr val="073763"/>
                </a:solidFill>
                <a:latin typeface="Roboto" panose="02000000000000000000"/>
              </a:rPr>
              <a:t>school</a:t>
            </a:r>
            <a:r>
              <a:rPr lang="fr-FR" dirty="0">
                <a:solidFill>
                  <a:srgbClr val="073763"/>
                </a:solidFill>
                <a:latin typeface="Roboto" panose="02000000000000000000"/>
              </a:rPr>
              <a:t> of </a:t>
            </a:r>
            <a:r>
              <a:rPr lang="fr-FR" dirty="0" err="1">
                <a:solidFill>
                  <a:srgbClr val="073763"/>
                </a:solidFill>
                <a:latin typeface="Roboto" panose="02000000000000000000"/>
              </a:rPr>
              <a:t>medicine</a:t>
            </a:r>
            <a:endParaRPr lang="fr-FR" dirty="0">
              <a:solidFill>
                <a:srgbClr val="073763"/>
              </a:solidFill>
              <a:latin typeface="Roboto" panose="02000000000000000000"/>
            </a:endParaRPr>
          </a:p>
          <a:p>
            <a:pPr>
              <a:lnSpc>
                <a:spcPct val="150000"/>
              </a:lnSpc>
            </a:pPr>
            <a:r>
              <a:rPr lang="fr-FR" sz="1050" dirty="0" err="1">
                <a:solidFill>
                  <a:srgbClr val="073763"/>
                </a:solidFill>
                <a:latin typeface="Roboto" panose="02000000000000000000"/>
              </a:rPr>
              <a:t>Study</a:t>
            </a:r>
            <a:r>
              <a:rPr lang="fr-FR" sz="1050" dirty="0">
                <a:solidFill>
                  <a:srgbClr val="073763"/>
                </a:solidFill>
                <a:latin typeface="Roboto" panose="02000000000000000000"/>
              </a:rPr>
              <a:t> </a:t>
            </a:r>
            <a:r>
              <a:rPr lang="fr-FR" sz="1050" dirty="0" err="1">
                <a:solidFill>
                  <a:srgbClr val="073763"/>
                </a:solidFill>
                <a:latin typeface="Roboto" panose="02000000000000000000"/>
              </a:rPr>
              <a:t>together</a:t>
            </a:r>
            <a:r>
              <a:rPr lang="fr-FR" sz="1050" dirty="0">
                <a:solidFill>
                  <a:srgbClr val="073763"/>
                </a:solidFill>
                <a:latin typeface="Roboto" panose="02000000000000000000"/>
              </a:rPr>
              <a:t> </a:t>
            </a:r>
            <a:r>
              <a:rPr lang="fr-FR" sz="1050" dirty="0" err="1">
                <a:solidFill>
                  <a:srgbClr val="073763"/>
                </a:solidFill>
                <a:latin typeface="Roboto" panose="02000000000000000000"/>
              </a:rPr>
              <a:t>with</a:t>
            </a:r>
            <a:r>
              <a:rPr lang="fr-FR" sz="1050" dirty="0">
                <a:solidFill>
                  <a:srgbClr val="073763"/>
                </a:solidFill>
                <a:latin typeface="Roboto" panose="02000000000000000000"/>
              </a:rPr>
              <a:t> </a:t>
            </a:r>
            <a:r>
              <a:rPr lang="fr-FR" sz="1050" dirty="0" err="1">
                <a:solidFill>
                  <a:srgbClr val="073763"/>
                </a:solidFill>
                <a:latin typeface="Roboto" panose="02000000000000000000"/>
              </a:rPr>
              <a:t>NextSense</a:t>
            </a:r>
            <a:r>
              <a:rPr lang="fr-FR" sz="1050" dirty="0">
                <a:solidFill>
                  <a:srgbClr val="073763"/>
                </a:solidFill>
                <a:latin typeface="Roboto" panose="02000000000000000000"/>
              </a:rPr>
              <a:t> and TAKEDA </a:t>
            </a:r>
            <a:r>
              <a:rPr lang="fr-FR" sz="1050" dirty="0" err="1">
                <a:solidFill>
                  <a:srgbClr val="073763"/>
                </a:solidFill>
                <a:latin typeface="Roboto" panose="02000000000000000000"/>
              </a:rPr>
              <a:t>pharmaceuticals</a:t>
            </a:r>
            <a:r>
              <a:rPr lang="fr-FR" sz="1050" dirty="0">
                <a:solidFill>
                  <a:srgbClr val="073763"/>
                </a:solidFill>
                <a:latin typeface="Roboto" panose="02000000000000000000"/>
              </a:rPr>
              <a:t> on </a:t>
            </a:r>
            <a:r>
              <a:rPr lang="fr-FR" sz="1050" dirty="0" err="1">
                <a:solidFill>
                  <a:srgbClr val="073763"/>
                </a:solidFill>
                <a:latin typeface="Roboto" panose="02000000000000000000"/>
              </a:rPr>
              <a:t>narcolepsia</a:t>
            </a:r>
            <a:r>
              <a:rPr lang="fr-FR" sz="1050" dirty="0">
                <a:solidFill>
                  <a:srgbClr val="073763"/>
                </a:solidFill>
                <a:latin typeface="Roboto" panose="02000000000000000000"/>
              </a:rPr>
              <a:t> - USA</a:t>
            </a:r>
          </a:p>
          <a:p>
            <a:pPr>
              <a:lnSpc>
                <a:spcPct val="150000"/>
              </a:lnSpc>
            </a:pPr>
            <a:endParaRPr lang="fr-FR"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0897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9"/>
          <p:cNvPicPr preferRelativeResize="0"/>
          <p:nvPr/>
        </p:nvPicPr>
        <p:blipFill rotWithShape="1">
          <a:blip r:embed="rId3">
            <a:alphaModFix/>
          </a:blip>
          <a:srcRect/>
          <a:stretch/>
        </p:blipFill>
        <p:spPr>
          <a:xfrm>
            <a:off x="1895943" y="2271600"/>
            <a:ext cx="5117459" cy="3233736"/>
          </a:xfrm>
          <a:prstGeom prst="rect">
            <a:avLst/>
          </a:prstGeom>
          <a:noFill/>
          <a:ln>
            <a:noFill/>
          </a:ln>
        </p:spPr>
      </p:pic>
      <p:cxnSp>
        <p:nvCxnSpPr>
          <p:cNvPr id="123" name="Google Shape;123;p19"/>
          <p:cNvCxnSpPr/>
          <p:nvPr/>
        </p:nvCxnSpPr>
        <p:spPr>
          <a:xfrm rot="10800000">
            <a:off x="5477519" y="3809280"/>
            <a:ext cx="46000" cy="952800"/>
          </a:xfrm>
          <a:prstGeom prst="straightConnector1">
            <a:avLst/>
          </a:prstGeom>
          <a:noFill/>
          <a:ln w="19050" cap="flat" cmpd="sng">
            <a:solidFill>
              <a:srgbClr val="595959"/>
            </a:solidFill>
            <a:prstDash val="dot"/>
            <a:round/>
            <a:headEnd type="none" w="sm" len="sm"/>
            <a:tailEnd type="oval" w="med" len="med"/>
          </a:ln>
        </p:spPr>
      </p:cxnSp>
      <p:cxnSp>
        <p:nvCxnSpPr>
          <p:cNvPr id="124" name="Google Shape;124;p19"/>
          <p:cNvCxnSpPr/>
          <p:nvPr/>
        </p:nvCxnSpPr>
        <p:spPr>
          <a:xfrm rot="10800000" flipH="1">
            <a:off x="4549167" y="3903463"/>
            <a:ext cx="464800" cy="1210000"/>
          </a:xfrm>
          <a:prstGeom prst="straightConnector1">
            <a:avLst/>
          </a:prstGeom>
          <a:noFill/>
          <a:ln w="19050" cap="flat" cmpd="sng">
            <a:solidFill>
              <a:srgbClr val="595959"/>
            </a:solidFill>
            <a:prstDash val="dot"/>
            <a:round/>
            <a:headEnd type="none" w="sm" len="sm"/>
            <a:tailEnd type="oval" w="med" len="med"/>
          </a:ln>
        </p:spPr>
      </p:cxnSp>
      <p:cxnSp>
        <p:nvCxnSpPr>
          <p:cNvPr id="125" name="Google Shape;125;p19"/>
          <p:cNvCxnSpPr>
            <a:stCxn id="122" idx="1"/>
          </p:cNvCxnSpPr>
          <p:nvPr/>
        </p:nvCxnSpPr>
        <p:spPr>
          <a:xfrm rot="10800000" flipH="1">
            <a:off x="1895943" y="3446868"/>
            <a:ext cx="754400" cy="441600"/>
          </a:xfrm>
          <a:prstGeom prst="straightConnector1">
            <a:avLst/>
          </a:prstGeom>
          <a:noFill/>
          <a:ln w="19050" cap="flat" cmpd="sng">
            <a:solidFill>
              <a:srgbClr val="595959"/>
            </a:solidFill>
            <a:prstDash val="dot"/>
            <a:round/>
            <a:headEnd type="none" w="sm" len="sm"/>
            <a:tailEnd type="oval" w="med" len="med"/>
          </a:ln>
        </p:spPr>
      </p:cxnSp>
      <p:cxnSp>
        <p:nvCxnSpPr>
          <p:cNvPr id="126" name="Google Shape;126;p19"/>
          <p:cNvCxnSpPr/>
          <p:nvPr/>
        </p:nvCxnSpPr>
        <p:spPr>
          <a:xfrm flipH="1">
            <a:off x="4760245" y="3421723"/>
            <a:ext cx="77200" cy="387600"/>
          </a:xfrm>
          <a:prstGeom prst="straightConnector1">
            <a:avLst/>
          </a:prstGeom>
          <a:noFill/>
          <a:ln w="19050" cap="flat" cmpd="sng">
            <a:solidFill>
              <a:srgbClr val="FFFFFF"/>
            </a:solidFill>
            <a:prstDash val="dot"/>
            <a:round/>
            <a:headEnd type="none" w="sm" len="sm"/>
            <a:tailEnd type="oval" w="med" len="med"/>
          </a:ln>
        </p:spPr>
      </p:cxnSp>
      <p:cxnSp>
        <p:nvCxnSpPr>
          <p:cNvPr id="127" name="Google Shape;127;p19"/>
          <p:cNvCxnSpPr/>
          <p:nvPr/>
        </p:nvCxnSpPr>
        <p:spPr>
          <a:xfrm flipH="1">
            <a:off x="3518387" y="2871568"/>
            <a:ext cx="316400" cy="434000"/>
          </a:xfrm>
          <a:prstGeom prst="straightConnector1">
            <a:avLst/>
          </a:prstGeom>
          <a:noFill/>
          <a:ln w="19050" cap="flat" cmpd="sng">
            <a:solidFill>
              <a:srgbClr val="595959"/>
            </a:solidFill>
            <a:prstDash val="dot"/>
            <a:round/>
            <a:headEnd type="none" w="sm" len="sm"/>
            <a:tailEnd type="oval" w="med" len="med"/>
          </a:ln>
        </p:spPr>
      </p:cxnSp>
      <p:cxnSp>
        <p:nvCxnSpPr>
          <p:cNvPr id="128" name="Google Shape;128;p19"/>
          <p:cNvCxnSpPr/>
          <p:nvPr/>
        </p:nvCxnSpPr>
        <p:spPr>
          <a:xfrm flipH="1">
            <a:off x="3359327" y="2403285"/>
            <a:ext cx="145600" cy="953200"/>
          </a:xfrm>
          <a:prstGeom prst="straightConnector1">
            <a:avLst/>
          </a:prstGeom>
          <a:noFill/>
          <a:ln w="19050" cap="flat" cmpd="sng">
            <a:solidFill>
              <a:srgbClr val="595959"/>
            </a:solidFill>
            <a:prstDash val="dot"/>
            <a:round/>
            <a:headEnd type="none" w="sm" len="sm"/>
            <a:tailEnd type="oval" w="med" len="med"/>
          </a:ln>
        </p:spPr>
      </p:cxnSp>
      <p:cxnSp>
        <p:nvCxnSpPr>
          <p:cNvPr id="129" name="Google Shape;129;p19"/>
          <p:cNvCxnSpPr/>
          <p:nvPr/>
        </p:nvCxnSpPr>
        <p:spPr>
          <a:xfrm>
            <a:off x="2893617" y="2792152"/>
            <a:ext cx="294000" cy="583600"/>
          </a:xfrm>
          <a:prstGeom prst="straightConnector1">
            <a:avLst/>
          </a:prstGeom>
          <a:noFill/>
          <a:ln w="19050" cap="flat" cmpd="sng">
            <a:solidFill>
              <a:srgbClr val="595959"/>
            </a:solidFill>
            <a:prstDash val="dot"/>
            <a:round/>
            <a:headEnd type="none" w="sm" len="sm"/>
            <a:tailEnd type="oval" w="med" len="med"/>
          </a:ln>
        </p:spPr>
      </p:cxnSp>
      <p:cxnSp>
        <p:nvCxnSpPr>
          <p:cNvPr id="130" name="Google Shape;130;p19"/>
          <p:cNvCxnSpPr/>
          <p:nvPr/>
        </p:nvCxnSpPr>
        <p:spPr>
          <a:xfrm rot="10800000" flipH="1">
            <a:off x="2424757" y="4148629"/>
            <a:ext cx="254800" cy="615600"/>
          </a:xfrm>
          <a:prstGeom prst="straightConnector1">
            <a:avLst/>
          </a:prstGeom>
          <a:noFill/>
          <a:ln w="19050" cap="flat" cmpd="sng">
            <a:solidFill>
              <a:srgbClr val="595959"/>
            </a:solidFill>
            <a:prstDash val="dot"/>
            <a:round/>
            <a:headEnd type="none" w="sm" len="sm"/>
            <a:tailEnd type="oval" w="med" len="med"/>
          </a:ln>
        </p:spPr>
      </p:cxnSp>
      <p:cxnSp>
        <p:nvCxnSpPr>
          <p:cNvPr id="131" name="Google Shape;131;p19"/>
          <p:cNvCxnSpPr/>
          <p:nvPr/>
        </p:nvCxnSpPr>
        <p:spPr>
          <a:xfrm>
            <a:off x="1895943" y="2486604"/>
            <a:ext cx="1117600" cy="888800"/>
          </a:xfrm>
          <a:prstGeom prst="straightConnector1">
            <a:avLst/>
          </a:prstGeom>
          <a:noFill/>
          <a:ln w="19050" cap="flat" cmpd="sng">
            <a:solidFill>
              <a:srgbClr val="595959"/>
            </a:solidFill>
            <a:prstDash val="dot"/>
            <a:round/>
            <a:headEnd type="none" w="sm" len="sm"/>
            <a:tailEnd type="oval" w="med" len="med"/>
          </a:ln>
        </p:spPr>
      </p:cxnSp>
      <p:sp>
        <p:nvSpPr>
          <p:cNvPr id="132" name="Google Shape;132;p19"/>
          <p:cNvSpPr txBox="1"/>
          <p:nvPr/>
        </p:nvSpPr>
        <p:spPr>
          <a:xfrm>
            <a:off x="3537377" y="2566239"/>
            <a:ext cx="2295600" cy="3892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400" dirty="0">
              <a:solidFill>
                <a:srgbClr val="FFFFFF"/>
              </a:solidFill>
              <a:latin typeface="Roboto"/>
              <a:ea typeface="Roboto"/>
              <a:cs typeface="Roboto"/>
              <a:sym typeface="Roboto"/>
            </a:endParaRPr>
          </a:p>
          <a:p>
            <a:pPr algn="ctr">
              <a:buClr>
                <a:srgbClr val="000000"/>
              </a:buClr>
              <a:buSzPts val="1400"/>
            </a:pPr>
            <a:r>
              <a:rPr lang="fr" sz="1600" dirty="0">
                <a:solidFill>
                  <a:srgbClr val="073763"/>
                </a:solidFill>
                <a:latin typeface="Roboto"/>
                <a:ea typeface="Roboto"/>
                <a:cs typeface="Roboto"/>
                <a:sym typeface="Roboto"/>
              </a:rPr>
              <a:t>Accelerometer &amp; gyroscope</a:t>
            </a:r>
            <a:endParaRPr sz="1600" dirty="0">
              <a:solidFill>
                <a:srgbClr val="073763"/>
              </a:solidFill>
              <a:latin typeface="Roboto"/>
              <a:ea typeface="Roboto"/>
              <a:cs typeface="Roboto"/>
              <a:sym typeface="Roboto"/>
            </a:endParaRPr>
          </a:p>
          <a:p>
            <a:pPr algn="ctr">
              <a:buClr>
                <a:srgbClr val="000000"/>
              </a:buClr>
              <a:buSzPts val="1400"/>
            </a:pPr>
            <a:endParaRPr sz="1867" dirty="0">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dirty="0">
              <a:solidFill>
                <a:srgbClr val="D9D9D9"/>
              </a:solidFill>
              <a:latin typeface="Lato"/>
              <a:ea typeface="Lato"/>
              <a:cs typeface="Lato"/>
              <a:sym typeface="Lato"/>
            </a:endParaRPr>
          </a:p>
        </p:txBody>
      </p:sp>
      <p:sp>
        <p:nvSpPr>
          <p:cNvPr id="133" name="Google Shape;133;p19"/>
          <p:cNvSpPr txBox="1"/>
          <p:nvPr/>
        </p:nvSpPr>
        <p:spPr>
          <a:xfrm>
            <a:off x="2508309" y="1926233"/>
            <a:ext cx="2263200" cy="3892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400" b="1" dirty="0">
              <a:solidFill>
                <a:srgbClr val="595959"/>
              </a:solidFill>
              <a:latin typeface="Roboto"/>
              <a:ea typeface="Roboto"/>
              <a:cs typeface="Roboto"/>
              <a:sym typeface="Roboto"/>
            </a:endParaRPr>
          </a:p>
          <a:p>
            <a:pPr algn="ctr">
              <a:buClr>
                <a:srgbClr val="000000"/>
              </a:buClr>
              <a:buSzPts val="1400"/>
            </a:pPr>
            <a:r>
              <a:rPr lang="fr" sz="1600" dirty="0">
                <a:solidFill>
                  <a:srgbClr val="073763"/>
                </a:solidFill>
                <a:latin typeface="Roboto"/>
                <a:ea typeface="Roboto"/>
                <a:cs typeface="Roboto"/>
                <a:sym typeface="Roboto"/>
              </a:rPr>
              <a:t>Ambient temperature sensors</a:t>
            </a:r>
            <a:endParaRPr sz="1600" dirty="0">
              <a:solidFill>
                <a:srgbClr val="073763"/>
              </a:solidFill>
              <a:latin typeface="Roboto"/>
              <a:ea typeface="Roboto"/>
              <a:cs typeface="Roboto"/>
              <a:sym typeface="Roboto"/>
            </a:endParaRPr>
          </a:p>
          <a:p>
            <a:pPr algn="ctr">
              <a:buClr>
                <a:srgbClr val="000000"/>
              </a:buClr>
              <a:buSzPts val="1400"/>
            </a:pPr>
            <a:endParaRPr sz="1867" dirty="0">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dirty="0">
              <a:solidFill>
                <a:srgbClr val="D9D9D9"/>
              </a:solidFill>
              <a:latin typeface="Lato"/>
              <a:ea typeface="Lato"/>
              <a:cs typeface="Lato"/>
              <a:sym typeface="Lato"/>
            </a:endParaRPr>
          </a:p>
        </p:txBody>
      </p:sp>
      <p:sp>
        <p:nvSpPr>
          <p:cNvPr id="134" name="Google Shape;134;p19"/>
          <p:cNvSpPr txBox="1"/>
          <p:nvPr/>
        </p:nvSpPr>
        <p:spPr>
          <a:xfrm>
            <a:off x="2355228" y="2651812"/>
            <a:ext cx="917200" cy="2560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400" b="1">
              <a:solidFill>
                <a:srgbClr val="EEEEEE"/>
              </a:solidFill>
              <a:latin typeface="Calibri"/>
              <a:ea typeface="Calibri"/>
              <a:cs typeface="Calibri"/>
              <a:sym typeface="Calibri"/>
            </a:endParaRPr>
          </a:p>
          <a:p>
            <a:pPr algn="ctr">
              <a:buClr>
                <a:srgbClr val="000000"/>
              </a:buClr>
              <a:buSzPts val="1400"/>
            </a:pPr>
            <a:r>
              <a:rPr lang="fr" sz="1600">
                <a:solidFill>
                  <a:srgbClr val="073763"/>
                </a:solidFill>
                <a:latin typeface="Roboto"/>
                <a:ea typeface="Roboto"/>
                <a:cs typeface="Roboto"/>
                <a:sym typeface="Roboto"/>
              </a:rPr>
              <a:t>Buzzer</a:t>
            </a:r>
            <a:endParaRPr sz="1600">
              <a:solidFill>
                <a:srgbClr val="073763"/>
              </a:solidFill>
              <a:latin typeface="Roboto"/>
              <a:ea typeface="Roboto"/>
              <a:cs typeface="Roboto"/>
              <a:sym typeface="Roboto"/>
            </a:endParaRPr>
          </a:p>
          <a:p>
            <a:pPr algn="ctr">
              <a:buClr>
                <a:srgbClr val="000000"/>
              </a:buClr>
              <a:buSzPts val="1400"/>
            </a:pPr>
            <a:endParaRPr sz="1867">
              <a:solidFill>
                <a:srgbClr val="EEEEEE"/>
              </a:solidFill>
              <a:latin typeface="Calibri"/>
              <a:ea typeface="Calibri"/>
              <a:cs typeface="Calibri"/>
              <a:sym typeface="Calibri"/>
            </a:endParaRPr>
          </a:p>
          <a:p>
            <a:pPr algn="ctr">
              <a:lnSpc>
                <a:spcPct val="115000"/>
              </a:lnSpc>
              <a:spcAft>
                <a:spcPts val="1600"/>
              </a:spcAft>
              <a:buClr>
                <a:srgbClr val="000000"/>
              </a:buClr>
              <a:buSzPts val="800"/>
            </a:pPr>
            <a:endParaRPr sz="1067">
              <a:solidFill>
                <a:srgbClr val="EEEEEE"/>
              </a:solidFill>
              <a:latin typeface="Lato"/>
              <a:ea typeface="Lato"/>
              <a:cs typeface="Lato"/>
              <a:sym typeface="Lato"/>
            </a:endParaRPr>
          </a:p>
        </p:txBody>
      </p:sp>
      <p:sp>
        <p:nvSpPr>
          <p:cNvPr id="135" name="Google Shape;135;p19"/>
          <p:cNvSpPr txBox="1"/>
          <p:nvPr/>
        </p:nvSpPr>
        <p:spPr>
          <a:xfrm>
            <a:off x="336567" y="2241603"/>
            <a:ext cx="2263200" cy="3892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400" b="1" dirty="0">
              <a:solidFill>
                <a:srgbClr val="595959"/>
              </a:solidFill>
              <a:latin typeface="Roboto"/>
              <a:ea typeface="Roboto"/>
              <a:cs typeface="Roboto"/>
              <a:sym typeface="Roboto"/>
            </a:endParaRPr>
          </a:p>
          <a:p>
            <a:pPr algn="ctr">
              <a:buClr>
                <a:srgbClr val="000000"/>
              </a:buClr>
              <a:buSzPts val="1400"/>
            </a:pPr>
            <a:r>
              <a:rPr lang="fr" sz="1600" dirty="0">
                <a:solidFill>
                  <a:srgbClr val="073763"/>
                </a:solidFill>
                <a:latin typeface="Roboto"/>
                <a:ea typeface="Roboto"/>
                <a:cs typeface="Roboto"/>
                <a:sym typeface="Roboto"/>
              </a:rPr>
              <a:t>Atmospheric pressure sensor</a:t>
            </a:r>
            <a:endParaRPr sz="1600" dirty="0">
              <a:solidFill>
                <a:srgbClr val="073763"/>
              </a:solidFill>
              <a:latin typeface="Roboto"/>
              <a:ea typeface="Roboto"/>
              <a:cs typeface="Roboto"/>
              <a:sym typeface="Roboto"/>
            </a:endParaRPr>
          </a:p>
          <a:p>
            <a:pPr algn="ctr">
              <a:buClr>
                <a:srgbClr val="000000"/>
              </a:buClr>
              <a:buSzPts val="1400"/>
            </a:pPr>
            <a:endParaRPr sz="1867" dirty="0">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dirty="0">
              <a:solidFill>
                <a:srgbClr val="D9D9D9"/>
              </a:solidFill>
              <a:latin typeface="Lato"/>
              <a:ea typeface="Lato"/>
              <a:cs typeface="Lato"/>
              <a:sym typeface="Lato"/>
            </a:endParaRPr>
          </a:p>
        </p:txBody>
      </p:sp>
      <p:sp>
        <p:nvSpPr>
          <p:cNvPr id="136" name="Google Shape;136;p19"/>
          <p:cNvSpPr txBox="1"/>
          <p:nvPr/>
        </p:nvSpPr>
        <p:spPr>
          <a:xfrm>
            <a:off x="1766472" y="5090024"/>
            <a:ext cx="1304000" cy="2560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400" b="1" dirty="0">
              <a:solidFill>
                <a:srgbClr val="FFFFFF"/>
              </a:solidFill>
              <a:latin typeface="Calibri"/>
              <a:ea typeface="Calibri"/>
              <a:cs typeface="Calibri"/>
              <a:sym typeface="Calibri"/>
            </a:endParaRPr>
          </a:p>
          <a:p>
            <a:pPr algn="ctr">
              <a:buClr>
                <a:srgbClr val="000000"/>
              </a:buClr>
              <a:buSzPts val="1400"/>
            </a:pPr>
            <a:r>
              <a:rPr lang="fr" sz="1600" dirty="0">
                <a:solidFill>
                  <a:srgbClr val="073763"/>
                </a:solidFill>
                <a:latin typeface="Roboto"/>
                <a:ea typeface="Roboto"/>
                <a:cs typeface="Roboto"/>
                <a:sym typeface="Roboto"/>
              </a:rPr>
              <a:t>Infrared sensors</a:t>
            </a:r>
            <a:endParaRPr sz="1600" dirty="0">
              <a:solidFill>
                <a:srgbClr val="073763"/>
              </a:solidFill>
              <a:latin typeface="Roboto"/>
              <a:ea typeface="Roboto"/>
              <a:cs typeface="Roboto"/>
              <a:sym typeface="Roboto"/>
            </a:endParaRPr>
          </a:p>
          <a:p>
            <a:pPr algn="ctr">
              <a:buClr>
                <a:srgbClr val="000000"/>
              </a:buClr>
              <a:buSzPts val="1400"/>
            </a:pPr>
            <a:endParaRPr sz="1600" dirty="0">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dirty="0">
              <a:solidFill>
                <a:srgbClr val="D9D9D9"/>
              </a:solidFill>
              <a:latin typeface="Lato"/>
              <a:ea typeface="Lato"/>
              <a:cs typeface="Lato"/>
              <a:sym typeface="Lato"/>
            </a:endParaRPr>
          </a:p>
        </p:txBody>
      </p:sp>
      <p:sp>
        <p:nvSpPr>
          <p:cNvPr id="137" name="Google Shape;137;p19"/>
          <p:cNvSpPr txBox="1"/>
          <p:nvPr/>
        </p:nvSpPr>
        <p:spPr>
          <a:xfrm>
            <a:off x="3882603" y="5305468"/>
            <a:ext cx="1060400" cy="2000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400" b="1">
              <a:solidFill>
                <a:srgbClr val="FFFFFF"/>
              </a:solidFill>
              <a:latin typeface="Calibri"/>
              <a:ea typeface="Calibri"/>
              <a:cs typeface="Calibri"/>
              <a:sym typeface="Calibri"/>
            </a:endParaRPr>
          </a:p>
          <a:p>
            <a:pPr algn="ctr">
              <a:buClr>
                <a:srgbClr val="000000"/>
              </a:buClr>
              <a:buSzPts val="1400"/>
            </a:pPr>
            <a:r>
              <a:rPr lang="fr" sz="1600">
                <a:solidFill>
                  <a:srgbClr val="073763"/>
                </a:solidFill>
                <a:latin typeface="Roboto"/>
                <a:ea typeface="Roboto"/>
                <a:cs typeface="Roboto"/>
                <a:sym typeface="Roboto"/>
              </a:rPr>
              <a:t>Battery</a:t>
            </a:r>
            <a:endParaRPr sz="1600">
              <a:solidFill>
                <a:srgbClr val="073763"/>
              </a:solidFill>
              <a:latin typeface="Roboto"/>
              <a:ea typeface="Roboto"/>
              <a:cs typeface="Roboto"/>
              <a:sym typeface="Roboto"/>
            </a:endParaRPr>
          </a:p>
          <a:p>
            <a:pPr algn="ctr">
              <a:buClr>
                <a:srgbClr val="000000"/>
              </a:buClr>
              <a:buSzPts val="1400"/>
            </a:pPr>
            <a:endParaRPr sz="1867">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a:solidFill>
                <a:srgbClr val="D9D9D9"/>
              </a:solidFill>
              <a:latin typeface="Lato"/>
              <a:ea typeface="Lato"/>
              <a:cs typeface="Lato"/>
              <a:sym typeface="Lato"/>
            </a:endParaRPr>
          </a:p>
        </p:txBody>
      </p:sp>
      <p:sp>
        <p:nvSpPr>
          <p:cNvPr id="138" name="Google Shape;138;p19"/>
          <p:cNvSpPr txBox="1"/>
          <p:nvPr/>
        </p:nvSpPr>
        <p:spPr>
          <a:xfrm>
            <a:off x="5323183" y="2862885"/>
            <a:ext cx="1304000" cy="2560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400" b="1">
              <a:solidFill>
                <a:srgbClr val="FFFFFF"/>
              </a:solidFill>
              <a:latin typeface="Calibri"/>
              <a:ea typeface="Calibri"/>
              <a:cs typeface="Calibri"/>
              <a:sym typeface="Calibri"/>
            </a:endParaRPr>
          </a:p>
          <a:p>
            <a:pPr algn="ctr">
              <a:buClr>
                <a:srgbClr val="000000"/>
              </a:buClr>
              <a:buSzPts val="1400"/>
            </a:pPr>
            <a:r>
              <a:rPr lang="fr" sz="1600">
                <a:solidFill>
                  <a:srgbClr val="073763"/>
                </a:solidFill>
                <a:latin typeface="Roboto"/>
                <a:ea typeface="Roboto"/>
                <a:cs typeface="Roboto"/>
                <a:sym typeface="Roboto"/>
              </a:rPr>
              <a:t>LEDs RGB (2)</a:t>
            </a:r>
            <a:endParaRPr sz="1600">
              <a:solidFill>
                <a:srgbClr val="073763"/>
              </a:solidFill>
              <a:latin typeface="Roboto"/>
              <a:ea typeface="Roboto"/>
              <a:cs typeface="Roboto"/>
              <a:sym typeface="Roboto"/>
            </a:endParaRPr>
          </a:p>
          <a:p>
            <a:pPr algn="ctr">
              <a:buClr>
                <a:srgbClr val="000000"/>
              </a:buClr>
              <a:buSzPts val="1400"/>
            </a:pPr>
            <a:endParaRPr sz="1867">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a:solidFill>
                <a:srgbClr val="D9D9D9"/>
              </a:solidFill>
              <a:latin typeface="Lato"/>
              <a:ea typeface="Lato"/>
              <a:cs typeface="Lato"/>
              <a:sym typeface="Lato"/>
            </a:endParaRPr>
          </a:p>
        </p:txBody>
      </p:sp>
      <p:sp>
        <p:nvSpPr>
          <p:cNvPr id="139" name="Google Shape;139;p19"/>
          <p:cNvSpPr txBox="1"/>
          <p:nvPr/>
        </p:nvSpPr>
        <p:spPr>
          <a:xfrm>
            <a:off x="5011520" y="5113459"/>
            <a:ext cx="1820400" cy="2560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133" b="1">
              <a:solidFill>
                <a:srgbClr val="FFFFFF"/>
              </a:solidFill>
              <a:latin typeface="Calibri"/>
              <a:ea typeface="Calibri"/>
              <a:cs typeface="Calibri"/>
              <a:sym typeface="Calibri"/>
            </a:endParaRPr>
          </a:p>
          <a:p>
            <a:pPr algn="ctr">
              <a:buClr>
                <a:srgbClr val="000000"/>
              </a:buClr>
              <a:buSzPts val="1400"/>
            </a:pPr>
            <a:r>
              <a:rPr lang="fr" sz="1600">
                <a:solidFill>
                  <a:srgbClr val="073763"/>
                </a:solidFill>
                <a:latin typeface="Roboto"/>
                <a:ea typeface="Roboto"/>
                <a:cs typeface="Roboto"/>
                <a:sym typeface="Roboto"/>
              </a:rPr>
              <a:t>Battery charging spot</a:t>
            </a:r>
            <a:endParaRPr sz="1600">
              <a:solidFill>
                <a:srgbClr val="073763"/>
              </a:solidFill>
              <a:latin typeface="Roboto"/>
              <a:ea typeface="Roboto"/>
              <a:cs typeface="Roboto"/>
              <a:sym typeface="Roboto"/>
            </a:endParaRPr>
          </a:p>
          <a:p>
            <a:pPr algn="ctr">
              <a:buClr>
                <a:srgbClr val="000000"/>
              </a:buClr>
              <a:buSzPts val="1400"/>
            </a:pPr>
            <a:endParaRPr sz="1867">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a:solidFill>
                <a:srgbClr val="D9D9D9"/>
              </a:solidFill>
              <a:latin typeface="Lato"/>
              <a:ea typeface="Lato"/>
              <a:cs typeface="Lato"/>
              <a:sym typeface="Lato"/>
            </a:endParaRPr>
          </a:p>
        </p:txBody>
      </p:sp>
      <p:cxnSp>
        <p:nvCxnSpPr>
          <p:cNvPr id="140" name="Google Shape;140;p19"/>
          <p:cNvCxnSpPr/>
          <p:nvPr/>
        </p:nvCxnSpPr>
        <p:spPr>
          <a:xfrm rot="10800000" flipH="1">
            <a:off x="2317323" y="3621485"/>
            <a:ext cx="254800" cy="1087200"/>
          </a:xfrm>
          <a:prstGeom prst="straightConnector1">
            <a:avLst/>
          </a:prstGeom>
          <a:noFill/>
          <a:ln w="19050" cap="flat" cmpd="sng">
            <a:solidFill>
              <a:srgbClr val="595959"/>
            </a:solidFill>
            <a:prstDash val="dot"/>
            <a:round/>
            <a:headEnd type="none" w="sm" len="sm"/>
            <a:tailEnd type="oval" w="med" len="med"/>
          </a:ln>
        </p:spPr>
      </p:cxnSp>
      <p:cxnSp>
        <p:nvCxnSpPr>
          <p:cNvPr id="141" name="Google Shape;141;p19"/>
          <p:cNvCxnSpPr/>
          <p:nvPr/>
        </p:nvCxnSpPr>
        <p:spPr>
          <a:xfrm rot="10800000" flipH="1">
            <a:off x="2668964" y="3894364"/>
            <a:ext cx="1884800" cy="953200"/>
          </a:xfrm>
          <a:prstGeom prst="straightConnector1">
            <a:avLst/>
          </a:prstGeom>
          <a:noFill/>
          <a:ln w="19050" cap="flat" cmpd="sng">
            <a:solidFill>
              <a:srgbClr val="595959"/>
            </a:solidFill>
            <a:prstDash val="dot"/>
            <a:round/>
            <a:headEnd type="none" w="sm" len="sm"/>
            <a:tailEnd type="oval" w="med" len="med"/>
          </a:ln>
        </p:spPr>
      </p:cxnSp>
      <p:cxnSp>
        <p:nvCxnSpPr>
          <p:cNvPr id="142" name="Google Shape;142;p19"/>
          <p:cNvCxnSpPr/>
          <p:nvPr/>
        </p:nvCxnSpPr>
        <p:spPr>
          <a:xfrm rot="10800000" flipH="1">
            <a:off x="2717797" y="4587681"/>
            <a:ext cx="1553200" cy="343200"/>
          </a:xfrm>
          <a:prstGeom prst="straightConnector1">
            <a:avLst/>
          </a:prstGeom>
          <a:noFill/>
          <a:ln w="19050" cap="flat" cmpd="sng">
            <a:solidFill>
              <a:srgbClr val="595959"/>
            </a:solidFill>
            <a:prstDash val="dot"/>
            <a:round/>
            <a:headEnd type="none" w="sm" len="sm"/>
            <a:tailEnd type="oval" w="med" len="med"/>
          </a:ln>
        </p:spPr>
      </p:cxnSp>
      <p:sp>
        <p:nvSpPr>
          <p:cNvPr id="143" name="Google Shape;143;p19"/>
          <p:cNvSpPr txBox="1"/>
          <p:nvPr/>
        </p:nvSpPr>
        <p:spPr>
          <a:xfrm>
            <a:off x="668109" y="4147979"/>
            <a:ext cx="1304000" cy="256000"/>
          </a:xfrm>
          <a:prstGeom prst="rect">
            <a:avLst/>
          </a:prstGeom>
          <a:noFill/>
          <a:ln>
            <a:noFill/>
          </a:ln>
        </p:spPr>
        <p:txBody>
          <a:bodyPr spcFirstLastPara="1" wrap="square" lIns="91433" tIns="91433" rIns="91433" bIns="91433" anchor="ctr" anchorCtr="0">
            <a:noAutofit/>
          </a:bodyPr>
          <a:lstStyle/>
          <a:p>
            <a:pPr algn="ctr">
              <a:buClr>
                <a:srgbClr val="000000"/>
              </a:buClr>
              <a:buSzPts val="1800"/>
            </a:pPr>
            <a:endParaRPr sz="2133" b="1">
              <a:solidFill>
                <a:srgbClr val="FFFFFF"/>
              </a:solidFill>
              <a:latin typeface="Calibri"/>
              <a:ea typeface="Calibri"/>
              <a:cs typeface="Calibri"/>
              <a:sym typeface="Calibri"/>
            </a:endParaRPr>
          </a:p>
          <a:p>
            <a:pPr algn="ctr">
              <a:buClr>
                <a:srgbClr val="000000"/>
              </a:buClr>
              <a:buSzPts val="1400"/>
            </a:pPr>
            <a:r>
              <a:rPr lang="fr" sz="1600">
                <a:solidFill>
                  <a:srgbClr val="073763"/>
                </a:solidFill>
                <a:latin typeface="Roboto"/>
                <a:ea typeface="Roboto"/>
                <a:cs typeface="Roboto"/>
                <a:sym typeface="Roboto"/>
              </a:rPr>
              <a:t>LEDs RGB (1)</a:t>
            </a:r>
            <a:endParaRPr sz="1600">
              <a:solidFill>
                <a:srgbClr val="073763"/>
              </a:solidFill>
              <a:latin typeface="Roboto"/>
              <a:ea typeface="Roboto"/>
              <a:cs typeface="Roboto"/>
              <a:sym typeface="Roboto"/>
            </a:endParaRPr>
          </a:p>
          <a:p>
            <a:pPr algn="ctr">
              <a:buClr>
                <a:srgbClr val="000000"/>
              </a:buClr>
              <a:buSzPts val="1400"/>
            </a:pPr>
            <a:endParaRPr sz="1867">
              <a:solidFill>
                <a:srgbClr val="FFFFFF"/>
              </a:solidFill>
              <a:latin typeface="Calibri"/>
              <a:ea typeface="Calibri"/>
              <a:cs typeface="Calibri"/>
              <a:sym typeface="Calibri"/>
            </a:endParaRPr>
          </a:p>
          <a:p>
            <a:pPr algn="ctr">
              <a:lnSpc>
                <a:spcPct val="115000"/>
              </a:lnSpc>
              <a:spcAft>
                <a:spcPts val="1600"/>
              </a:spcAft>
              <a:buClr>
                <a:srgbClr val="000000"/>
              </a:buClr>
              <a:buSzPts val="800"/>
            </a:pPr>
            <a:endParaRPr sz="1067">
              <a:solidFill>
                <a:srgbClr val="D9D9D9"/>
              </a:solidFill>
              <a:latin typeface="Lato"/>
              <a:ea typeface="Lato"/>
              <a:cs typeface="Lato"/>
              <a:sym typeface="Lato"/>
            </a:endParaRPr>
          </a:p>
        </p:txBody>
      </p:sp>
      <p:cxnSp>
        <p:nvCxnSpPr>
          <p:cNvPr id="144" name="Google Shape;144;p19"/>
          <p:cNvCxnSpPr/>
          <p:nvPr/>
        </p:nvCxnSpPr>
        <p:spPr>
          <a:xfrm flipH="1">
            <a:off x="4716943" y="3078433"/>
            <a:ext cx="905600" cy="701200"/>
          </a:xfrm>
          <a:prstGeom prst="straightConnector1">
            <a:avLst/>
          </a:prstGeom>
          <a:noFill/>
          <a:ln w="19050" cap="flat" cmpd="sng">
            <a:solidFill>
              <a:srgbClr val="595959"/>
            </a:solidFill>
            <a:prstDash val="dot"/>
            <a:round/>
            <a:headEnd type="none" w="sm" len="sm"/>
            <a:tailEnd type="oval" w="med" len="med"/>
          </a:ln>
        </p:spPr>
      </p:cxnSp>
      <p:sp>
        <p:nvSpPr>
          <p:cNvPr id="145" name="Google Shape;145;p19"/>
          <p:cNvSpPr txBox="1"/>
          <p:nvPr/>
        </p:nvSpPr>
        <p:spPr>
          <a:xfrm>
            <a:off x="7490700" y="2402117"/>
            <a:ext cx="4405600" cy="1267200"/>
          </a:xfrm>
          <a:prstGeom prst="rect">
            <a:avLst/>
          </a:prstGeom>
          <a:noFill/>
          <a:ln>
            <a:noFill/>
          </a:ln>
        </p:spPr>
        <p:txBody>
          <a:bodyPr spcFirstLastPara="1" wrap="square" lIns="121900" tIns="121900" rIns="121900" bIns="121900" anchor="t" anchorCtr="0">
            <a:noAutofit/>
          </a:bodyPr>
          <a:lstStyle/>
          <a:p>
            <a:pPr algn="just"/>
            <a:endParaRPr sz="1200" b="1" dirty="0">
              <a:solidFill>
                <a:srgbClr val="073763"/>
              </a:solidFill>
              <a:latin typeface="Roboto" panose="02000000000000000000"/>
              <a:ea typeface="Poppins"/>
              <a:cs typeface="Poppins"/>
              <a:sym typeface="Poppins"/>
            </a:endParaRPr>
          </a:p>
          <a:p>
            <a:pPr algn="just"/>
            <a:r>
              <a:rPr lang="fr" sz="1600" b="1" dirty="0">
                <a:solidFill>
                  <a:srgbClr val="073763"/>
                </a:solidFill>
                <a:latin typeface="Roboto" panose="02000000000000000000"/>
                <a:ea typeface="Poppins"/>
                <a:cs typeface="Poppins"/>
                <a:sym typeface="Poppins"/>
              </a:rPr>
              <a:t>20 PATENTS FILED</a:t>
            </a:r>
            <a:endParaRPr sz="1600" b="1" dirty="0">
              <a:solidFill>
                <a:srgbClr val="073763"/>
              </a:solidFill>
              <a:latin typeface="Roboto" panose="02000000000000000000"/>
              <a:ea typeface="Poppins"/>
              <a:cs typeface="Poppins"/>
              <a:sym typeface="Poppins"/>
            </a:endParaRPr>
          </a:p>
          <a:p>
            <a:pPr algn="just">
              <a:buClr>
                <a:schemeClr val="dk1"/>
              </a:buClr>
              <a:buSzPts val="1100"/>
            </a:pPr>
            <a:r>
              <a:rPr lang="fr" sz="1600" b="1" dirty="0">
                <a:solidFill>
                  <a:srgbClr val="073763"/>
                </a:solidFill>
                <a:latin typeface="Roboto" panose="02000000000000000000"/>
                <a:ea typeface="Poppins"/>
                <a:cs typeface="Poppins"/>
                <a:sym typeface="Poppins"/>
              </a:rPr>
              <a:t>10 PATENTS ALREADY GRANTED</a:t>
            </a:r>
            <a:endParaRPr sz="1600" b="1" dirty="0">
              <a:solidFill>
                <a:srgbClr val="073763"/>
              </a:solidFill>
              <a:latin typeface="Roboto" panose="02000000000000000000"/>
              <a:ea typeface="Poppins"/>
              <a:cs typeface="Poppins"/>
              <a:sym typeface="Poppins"/>
            </a:endParaRPr>
          </a:p>
          <a:p>
            <a:pPr algn="just"/>
            <a:endParaRPr sz="2000" dirty="0">
              <a:solidFill>
                <a:srgbClr val="073763"/>
              </a:solidFill>
              <a:latin typeface="Roboto" panose="02000000000000000000"/>
              <a:ea typeface="Poppins"/>
              <a:cs typeface="Poppins"/>
              <a:sym typeface="Poppins"/>
            </a:endParaRPr>
          </a:p>
          <a:p>
            <a:endParaRPr sz="2000" dirty="0">
              <a:solidFill>
                <a:srgbClr val="073763"/>
              </a:solidFill>
              <a:latin typeface="Roboto" panose="02000000000000000000"/>
              <a:ea typeface="Poppins Medium"/>
              <a:cs typeface="Poppins Medium"/>
              <a:sym typeface="Poppins Medium"/>
            </a:endParaRPr>
          </a:p>
          <a:p>
            <a:endParaRPr sz="2000" dirty="0">
              <a:latin typeface="Roboto" panose="02000000000000000000"/>
            </a:endParaRPr>
          </a:p>
        </p:txBody>
      </p:sp>
      <p:sp>
        <p:nvSpPr>
          <p:cNvPr id="146" name="Google Shape;146;p19"/>
          <p:cNvSpPr txBox="1">
            <a:spLocks noGrp="1"/>
          </p:cNvSpPr>
          <p:nvPr>
            <p:ph type="title"/>
          </p:nvPr>
        </p:nvSpPr>
        <p:spPr>
          <a:xfrm>
            <a:off x="515938" y="368300"/>
            <a:ext cx="6874936" cy="576263"/>
          </a:xfrm>
          <a:prstGeom prst="rect">
            <a:avLst/>
          </a:prstGeom>
          <a:noFill/>
          <a:ln>
            <a:noFill/>
          </a:ln>
        </p:spPr>
        <p:txBody>
          <a:bodyPr spcFirstLastPara="1" wrap="square" lIns="91433" tIns="45700" rIns="91433" bIns="45700" anchor="ctr" anchorCtr="0">
            <a:noAutofit/>
          </a:bodyPr>
          <a:lstStyle/>
          <a:p>
            <a:pPr>
              <a:lnSpc>
                <a:spcPct val="90000"/>
              </a:lnSpc>
              <a:buSzPts val="1400"/>
            </a:pPr>
            <a:r>
              <a:rPr lang="fr" dirty="0">
                <a:solidFill>
                  <a:schemeClr val="accent5"/>
                </a:solidFill>
                <a:latin typeface="Roboto" panose="02000000000000000000" pitchFamily="2" charset="0"/>
                <a:ea typeface="Roboto" panose="02000000000000000000" pitchFamily="2" charset="0"/>
                <a:cs typeface="Poppins"/>
                <a:sym typeface="Poppins"/>
              </a:rPr>
              <a:t>OUR PATENTED TECHNOLOGY</a:t>
            </a:r>
            <a:endParaRPr dirty="0">
              <a:solidFill>
                <a:schemeClr val="accent5"/>
              </a:solidFill>
              <a:latin typeface="Roboto" panose="02000000000000000000" pitchFamily="2" charset="0"/>
              <a:ea typeface="Roboto" panose="02000000000000000000" pitchFamily="2" charset="0"/>
              <a:cs typeface="Poppins"/>
              <a:sym typeface="Poppins"/>
            </a:endParaRPr>
          </a:p>
        </p:txBody>
      </p:sp>
      <p:sp>
        <p:nvSpPr>
          <p:cNvPr id="147" name="Google Shape;147;p19"/>
          <p:cNvSpPr txBox="1"/>
          <p:nvPr/>
        </p:nvSpPr>
        <p:spPr>
          <a:xfrm>
            <a:off x="7552513" y="1235867"/>
            <a:ext cx="4334000" cy="496000"/>
          </a:xfrm>
          <a:prstGeom prst="rect">
            <a:avLst/>
          </a:prstGeom>
          <a:solidFill>
            <a:srgbClr val="073763"/>
          </a:solidFill>
          <a:ln w="19050" cap="flat" cmpd="sng">
            <a:solidFill>
              <a:srgbClr val="073763"/>
            </a:solidFill>
            <a:prstDash val="solid"/>
            <a:round/>
            <a:headEnd type="none" w="sm" len="sm"/>
            <a:tailEnd type="none" w="sm" len="sm"/>
          </a:ln>
        </p:spPr>
        <p:txBody>
          <a:bodyPr spcFirstLastPara="1" wrap="square" lIns="121900" tIns="121900" rIns="121900" bIns="121900" anchor="t" anchorCtr="0">
            <a:noAutofit/>
          </a:bodyPr>
          <a:lstStyle/>
          <a:p>
            <a:r>
              <a:rPr lang="fr" sz="1400" b="1" dirty="0">
                <a:solidFill>
                  <a:srgbClr val="FFFFFF"/>
                </a:solidFill>
                <a:latin typeface="Roboto" panose="02000000000000000000"/>
                <a:ea typeface="Poppins"/>
                <a:cs typeface="Poppins"/>
                <a:sym typeface="Poppins"/>
              </a:rPr>
              <a:t>PROPRIETARY DEVICE</a:t>
            </a:r>
            <a:endParaRPr sz="1400" b="1" dirty="0">
              <a:solidFill>
                <a:srgbClr val="FFFFFF"/>
              </a:solidFill>
              <a:latin typeface="Roboto" panose="02000000000000000000"/>
              <a:ea typeface="Poppins"/>
              <a:cs typeface="Poppins"/>
              <a:sym typeface="Poppins"/>
            </a:endParaRPr>
          </a:p>
        </p:txBody>
      </p:sp>
      <p:sp>
        <p:nvSpPr>
          <p:cNvPr id="148" name="Google Shape;148;p19"/>
          <p:cNvSpPr txBox="1"/>
          <p:nvPr/>
        </p:nvSpPr>
        <p:spPr>
          <a:xfrm>
            <a:off x="7552513" y="1947067"/>
            <a:ext cx="4334000" cy="496000"/>
          </a:xfrm>
          <a:prstGeom prst="rect">
            <a:avLst/>
          </a:prstGeom>
          <a:solidFill>
            <a:srgbClr val="073763"/>
          </a:solidFill>
          <a:ln w="19050" cap="flat" cmpd="sng">
            <a:solidFill>
              <a:srgbClr val="0B5394"/>
            </a:solidFill>
            <a:prstDash val="solid"/>
            <a:round/>
            <a:headEnd type="none" w="sm" len="sm"/>
            <a:tailEnd type="none" w="sm" len="sm"/>
          </a:ln>
        </p:spPr>
        <p:txBody>
          <a:bodyPr spcFirstLastPara="1" wrap="square" lIns="121900" tIns="121900" rIns="121900" bIns="121900" anchor="t" anchorCtr="0">
            <a:noAutofit/>
          </a:bodyPr>
          <a:lstStyle/>
          <a:p>
            <a:r>
              <a:rPr lang="fr" sz="1400" b="1" dirty="0">
                <a:solidFill>
                  <a:srgbClr val="FFFFFF"/>
                </a:solidFill>
                <a:latin typeface="Roboto" panose="02000000000000000000"/>
                <a:ea typeface="Poppins"/>
                <a:cs typeface="Poppins"/>
                <a:sym typeface="Poppins"/>
              </a:rPr>
              <a:t>PATENTS IN THE US AND EU</a:t>
            </a:r>
            <a:endParaRPr sz="1400" b="1" dirty="0">
              <a:solidFill>
                <a:srgbClr val="FFFFFF"/>
              </a:solidFill>
              <a:latin typeface="Roboto" panose="02000000000000000000"/>
              <a:ea typeface="Poppins"/>
              <a:cs typeface="Poppins"/>
              <a:sym typeface="Poppins"/>
            </a:endParaRPr>
          </a:p>
        </p:txBody>
      </p:sp>
      <p:sp>
        <p:nvSpPr>
          <p:cNvPr id="149" name="Google Shape;149;p19"/>
          <p:cNvSpPr txBox="1"/>
          <p:nvPr/>
        </p:nvSpPr>
        <p:spPr>
          <a:xfrm>
            <a:off x="7604321" y="3628365"/>
            <a:ext cx="4282000" cy="496000"/>
          </a:xfrm>
          <a:prstGeom prst="rect">
            <a:avLst/>
          </a:prstGeom>
          <a:solidFill>
            <a:srgbClr val="073763"/>
          </a:solidFill>
          <a:ln w="19050" cap="flat" cmpd="sng">
            <a:solidFill>
              <a:srgbClr val="0B5394"/>
            </a:solidFill>
            <a:prstDash val="solid"/>
            <a:round/>
            <a:headEnd type="none" w="sm" len="sm"/>
            <a:tailEnd type="none" w="sm" len="sm"/>
          </a:ln>
        </p:spPr>
        <p:txBody>
          <a:bodyPr spcFirstLastPara="1" wrap="square" lIns="121900" tIns="121900" rIns="121900" bIns="121900" anchor="t" anchorCtr="0">
            <a:noAutofit/>
          </a:bodyPr>
          <a:lstStyle/>
          <a:p>
            <a:r>
              <a:rPr lang="fr" sz="1400" b="1" dirty="0">
                <a:solidFill>
                  <a:srgbClr val="FFFFFF"/>
                </a:solidFill>
                <a:latin typeface="Roboto" panose="02000000000000000000"/>
                <a:ea typeface="Poppins"/>
                <a:cs typeface="Poppins"/>
                <a:sym typeface="Poppins"/>
              </a:rPr>
              <a:t>CERTIFICATION UL AND CE</a:t>
            </a:r>
            <a:endParaRPr sz="1400" b="1" dirty="0">
              <a:solidFill>
                <a:srgbClr val="FFFFFF"/>
              </a:solidFill>
              <a:latin typeface="Roboto" panose="02000000000000000000"/>
              <a:ea typeface="Poppins"/>
              <a:cs typeface="Poppins"/>
              <a:sym typeface="Poppins"/>
            </a:endParaRPr>
          </a:p>
        </p:txBody>
      </p:sp>
      <p:sp>
        <p:nvSpPr>
          <p:cNvPr id="150" name="Google Shape;150;p19"/>
          <p:cNvSpPr txBox="1"/>
          <p:nvPr/>
        </p:nvSpPr>
        <p:spPr>
          <a:xfrm>
            <a:off x="7552500" y="5018267"/>
            <a:ext cx="4334000" cy="496000"/>
          </a:xfrm>
          <a:prstGeom prst="rect">
            <a:avLst/>
          </a:prstGeom>
          <a:solidFill>
            <a:srgbClr val="073763"/>
          </a:solidFill>
          <a:ln w="19050" cap="flat" cmpd="sng">
            <a:solidFill>
              <a:srgbClr val="0B5394"/>
            </a:solidFill>
            <a:prstDash val="solid"/>
            <a:round/>
            <a:headEnd type="none" w="sm" len="sm"/>
            <a:tailEnd type="none" w="sm" len="sm"/>
          </a:ln>
        </p:spPr>
        <p:txBody>
          <a:bodyPr spcFirstLastPara="1" wrap="square" lIns="121900" tIns="121900" rIns="121900" bIns="121900" anchor="t" anchorCtr="0">
            <a:noAutofit/>
          </a:bodyPr>
          <a:lstStyle/>
          <a:p>
            <a:r>
              <a:rPr lang="fr" sz="1400" b="1" dirty="0">
                <a:solidFill>
                  <a:srgbClr val="FFFFFF"/>
                </a:solidFill>
                <a:latin typeface="Roboto" panose="02000000000000000000"/>
                <a:ea typeface="Poppins"/>
                <a:cs typeface="Poppins"/>
                <a:sym typeface="Poppins"/>
              </a:rPr>
              <a:t>PROOF OF CONCEPT</a:t>
            </a:r>
            <a:endParaRPr sz="1400" b="1" dirty="0">
              <a:solidFill>
                <a:srgbClr val="FFFFFF"/>
              </a:solidFill>
              <a:latin typeface="Roboto" panose="02000000000000000000"/>
              <a:ea typeface="Poppins"/>
              <a:cs typeface="Poppins"/>
              <a:sym typeface="Poppins"/>
            </a:endParaRPr>
          </a:p>
        </p:txBody>
      </p:sp>
      <p:pic>
        <p:nvPicPr>
          <p:cNvPr id="151" name="Google Shape;151;p19"/>
          <p:cNvPicPr preferRelativeResize="0"/>
          <p:nvPr/>
        </p:nvPicPr>
        <p:blipFill>
          <a:blip r:embed="rId4">
            <a:alphaModFix/>
          </a:blip>
          <a:stretch>
            <a:fillRect/>
          </a:stretch>
        </p:blipFill>
        <p:spPr>
          <a:xfrm>
            <a:off x="8632133" y="4205451"/>
            <a:ext cx="701200" cy="701200"/>
          </a:xfrm>
          <a:prstGeom prst="rect">
            <a:avLst/>
          </a:prstGeom>
          <a:noFill/>
          <a:ln>
            <a:noFill/>
          </a:ln>
        </p:spPr>
      </p:pic>
      <p:pic>
        <p:nvPicPr>
          <p:cNvPr id="152" name="Google Shape;152;p19"/>
          <p:cNvPicPr preferRelativeResize="0"/>
          <p:nvPr/>
        </p:nvPicPr>
        <p:blipFill>
          <a:blip r:embed="rId5">
            <a:alphaModFix/>
          </a:blip>
          <a:stretch>
            <a:fillRect/>
          </a:stretch>
        </p:blipFill>
        <p:spPr>
          <a:xfrm>
            <a:off x="9633901" y="4064600"/>
            <a:ext cx="1303999" cy="978000"/>
          </a:xfrm>
          <a:prstGeom prst="rect">
            <a:avLst/>
          </a:prstGeom>
          <a:noFill/>
          <a:ln>
            <a:noFill/>
          </a:ln>
        </p:spPr>
      </p:pic>
      <p:sp>
        <p:nvSpPr>
          <p:cNvPr id="153" name="Google Shape;153;p19"/>
          <p:cNvSpPr txBox="1"/>
          <p:nvPr/>
        </p:nvSpPr>
        <p:spPr>
          <a:xfrm>
            <a:off x="7552500" y="5524267"/>
            <a:ext cx="4282000" cy="615600"/>
          </a:xfrm>
          <a:prstGeom prst="rect">
            <a:avLst/>
          </a:prstGeom>
          <a:noFill/>
          <a:ln>
            <a:noFill/>
          </a:ln>
        </p:spPr>
        <p:txBody>
          <a:bodyPr spcFirstLastPara="1" wrap="square" lIns="121900" tIns="121900" rIns="121900" bIns="121900" anchor="t" anchorCtr="0">
            <a:noAutofit/>
          </a:bodyPr>
          <a:lstStyle/>
          <a:p>
            <a:pPr algn="just"/>
            <a:r>
              <a:rPr lang="fr" sz="1200" dirty="0">
                <a:solidFill>
                  <a:srgbClr val="073763"/>
                </a:solidFill>
                <a:latin typeface="Roboto" panose="02000000000000000000"/>
                <a:ea typeface="Poppins"/>
                <a:cs typeface="Poppins"/>
                <a:sym typeface="Poppins"/>
              </a:rPr>
              <a:t>We developed a proof of concept to embed a Body Temperature Measurement Sensor inside the frame </a:t>
            </a:r>
            <a:endParaRPr sz="1200" dirty="0">
              <a:solidFill>
                <a:srgbClr val="073763"/>
              </a:solidFill>
              <a:latin typeface="Roboto" panose="02000000000000000000"/>
              <a:ea typeface="Poppins"/>
              <a:cs typeface="Poppins"/>
              <a:sym typeface="Poppins"/>
            </a:endParaRPr>
          </a:p>
        </p:txBody>
      </p:sp>
      <p:sp>
        <p:nvSpPr>
          <p:cNvPr id="154" name="Google Shape;154;p1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fld id="{00000000-1234-1234-1234-123412341234}" type="slidenum">
              <a:rPr lang="fr"/>
              <a:pPr/>
              <a:t>5</a:t>
            </a:fld>
            <a:endParaRPr/>
          </a:p>
        </p:txBody>
      </p:sp>
      <p:sp>
        <p:nvSpPr>
          <p:cNvPr id="35" name="Espace réservé du pied de page 4">
            <a:extLst>
              <a:ext uri="{FF2B5EF4-FFF2-40B4-BE49-F238E27FC236}">
                <a16:creationId xmlns:a16="http://schemas.microsoft.com/office/drawing/2014/main" id="{43BE1F3C-E2A3-421A-8EF3-B6C6DADB4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Pitch Deck Ellcie Healthy - </a:t>
            </a:r>
            <a:r>
              <a:rPr lang="fr-FR" dirty="0" err="1"/>
              <a:t>Confidential</a:t>
            </a:r>
            <a:endParaRPr lang="fr-FR" dirty="0"/>
          </a:p>
        </p:txBody>
      </p:sp>
    </p:spTree>
    <p:extLst>
      <p:ext uri="{BB962C8B-B14F-4D97-AF65-F5344CB8AC3E}">
        <p14:creationId xmlns:p14="http://schemas.microsoft.com/office/powerpoint/2010/main" val="23960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FB0AB142-1817-4F2F-964B-D647ED6C6D73}"/>
              </a:ext>
            </a:extLst>
          </p:cNvPr>
          <p:cNvSpPr txBox="1">
            <a:spLocks/>
          </p:cNvSpPr>
          <p:nvPr/>
        </p:nvSpPr>
        <p:spPr>
          <a:xfrm>
            <a:off x="548640" y="368300"/>
            <a:ext cx="10927696" cy="5562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marR="0" lvl="0" algn="l" rtl="0">
              <a:lnSpc>
                <a:spcPct val="100000"/>
              </a:lnSpc>
              <a:spcBef>
                <a:spcPts val="0"/>
              </a:spcBef>
              <a:spcAft>
                <a:spcPts val="0"/>
              </a:spcAft>
            </a:defPPr>
            <a:lvl1pPr>
              <a:lnSpc>
                <a:spcPct val="90000"/>
              </a:lnSpc>
              <a:defRPr sz="2400" b="1" spc="-1">
                <a:solidFill>
                  <a:schemeClr val="accent5"/>
                </a:solidFill>
                <a:latin typeface="Roboto" panose="02000000000000000000" pitchFamily="2" charset="0"/>
                <a:ea typeface="Roboto" panose="02000000000000000000" pitchFamily="2" charset="0"/>
                <a:cs typeface="Poppin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sz="3200" dirty="0"/>
              <a:t>OUR FRENCH-BASED INDUSTRIAL PARTNERS</a:t>
            </a:r>
            <a:endParaRPr lang="fr" sz="3200" dirty="0"/>
          </a:p>
        </p:txBody>
      </p:sp>
      <p:pic>
        <p:nvPicPr>
          <p:cNvPr id="9" name="Image 8" descr="Une image contenant intérieur, plein, rempli, long&#10;&#10;Description générée automatiquement">
            <a:extLst>
              <a:ext uri="{FF2B5EF4-FFF2-40B4-BE49-F238E27FC236}">
                <a16:creationId xmlns:a16="http://schemas.microsoft.com/office/drawing/2014/main" id="{114655AF-7BF0-4771-BCA0-123B400DD11C}"/>
              </a:ext>
            </a:extLst>
          </p:cNvPr>
          <p:cNvPicPr>
            <a:picLocks noChangeAspect="1"/>
          </p:cNvPicPr>
          <p:nvPr/>
        </p:nvPicPr>
        <p:blipFill>
          <a:blip r:embed="rId2"/>
          <a:stretch>
            <a:fillRect/>
          </a:stretch>
        </p:blipFill>
        <p:spPr>
          <a:xfrm>
            <a:off x="4510791" y="3861610"/>
            <a:ext cx="3169459" cy="2377093"/>
          </a:xfrm>
          <a:prstGeom prst="rect">
            <a:avLst/>
          </a:prstGeom>
        </p:spPr>
      </p:pic>
      <p:pic>
        <p:nvPicPr>
          <p:cNvPr id="11" name="Image 10" descr="Une image contenant table, cuisine, engin, ordinateur&#10;&#10;Description générée automatiquement">
            <a:extLst>
              <a:ext uri="{FF2B5EF4-FFF2-40B4-BE49-F238E27FC236}">
                <a16:creationId xmlns:a16="http://schemas.microsoft.com/office/drawing/2014/main" id="{D8CE60B1-4AF4-4571-8203-560D351419B3}"/>
              </a:ext>
            </a:extLst>
          </p:cNvPr>
          <p:cNvPicPr>
            <a:picLocks noChangeAspect="1"/>
          </p:cNvPicPr>
          <p:nvPr/>
        </p:nvPicPr>
        <p:blipFill rotWithShape="1">
          <a:blip r:embed="rId3"/>
          <a:srcRect t="8012" b="8014"/>
          <a:stretch/>
        </p:blipFill>
        <p:spPr>
          <a:xfrm>
            <a:off x="515938" y="3863341"/>
            <a:ext cx="3771582" cy="2375362"/>
          </a:xfrm>
          <a:prstGeom prst="rect">
            <a:avLst/>
          </a:prstGeom>
        </p:spPr>
      </p:pic>
      <p:pic>
        <p:nvPicPr>
          <p:cNvPr id="8" name="Image 7" descr="Une image contenant intérieur, reptile, ligné, rang&#10;&#10;Description générée automatiquement">
            <a:extLst>
              <a:ext uri="{FF2B5EF4-FFF2-40B4-BE49-F238E27FC236}">
                <a16:creationId xmlns:a16="http://schemas.microsoft.com/office/drawing/2014/main" id="{3FE0DE2D-AB0A-4D44-B011-1A3FECCC0AA3}"/>
              </a:ext>
            </a:extLst>
          </p:cNvPr>
          <p:cNvPicPr>
            <a:picLocks noChangeAspect="1"/>
          </p:cNvPicPr>
          <p:nvPr/>
        </p:nvPicPr>
        <p:blipFill>
          <a:blip r:embed="rId4"/>
          <a:stretch>
            <a:fillRect/>
          </a:stretch>
        </p:blipFill>
        <p:spPr>
          <a:xfrm>
            <a:off x="7903522" y="3861610"/>
            <a:ext cx="3977812" cy="2377092"/>
          </a:xfrm>
          <a:prstGeom prst="rect">
            <a:avLst/>
          </a:prstGeom>
        </p:spPr>
      </p:pic>
      <p:sp>
        <p:nvSpPr>
          <p:cNvPr id="17" name="Espace réservé du numéro de diapositive 16">
            <a:extLst>
              <a:ext uri="{FF2B5EF4-FFF2-40B4-BE49-F238E27FC236}">
                <a16:creationId xmlns:a16="http://schemas.microsoft.com/office/drawing/2014/main" id="{7E4050EB-6932-422D-A8B3-12BA9E03283B}"/>
              </a:ext>
            </a:extLst>
          </p:cNvPr>
          <p:cNvSpPr txBox="1">
            <a:spLocks/>
          </p:cNvSpPr>
          <p:nvPr/>
        </p:nvSpPr>
        <p:spPr>
          <a:xfrm>
            <a:off x="9336075" y="6521712"/>
            <a:ext cx="2743200" cy="3362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fld id="{B63F1C54-2C94-4488-945D-6F7109227BA0}" type="slidenum">
              <a:rPr lang="fr-FR">
                <a:solidFill>
                  <a:schemeClr val="bg1"/>
                </a:solidFill>
              </a:rPr>
              <a:pPr algn="r"/>
              <a:t>6</a:t>
            </a:fld>
            <a:endParaRPr lang="fr-FR" dirty="0">
              <a:solidFill>
                <a:schemeClr val="bg1"/>
              </a:solidFill>
            </a:endParaRPr>
          </a:p>
        </p:txBody>
      </p:sp>
      <p:sp>
        <p:nvSpPr>
          <p:cNvPr id="2" name="CustomShape 1">
            <a:extLst>
              <a:ext uri="{FF2B5EF4-FFF2-40B4-BE49-F238E27FC236}">
                <a16:creationId xmlns:a16="http://schemas.microsoft.com/office/drawing/2014/main" id="{F16C17B8-3B45-4458-937D-17DAFCC763DA}"/>
              </a:ext>
            </a:extLst>
          </p:cNvPr>
          <p:cNvSpPr/>
          <p:nvPr/>
        </p:nvSpPr>
        <p:spPr>
          <a:xfrm>
            <a:off x="9273240" y="641304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DD964B89-B221-42D7-8CD3-5BA47CAEAE8D}" type="slidenum">
              <a:rPr lang="fr-FR" spc="-1">
                <a:solidFill>
                  <a:srgbClr val="0166AE"/>
                </a:solidFill>
                <a:latin typeface="Calibri"/>
                <a:ea typeface="DejaVu Sans"/>
              </a:rPr>
              <a:t>6</a:t>
            </a:fld>
            <a:endParaRPr lang="fr-FR" spc="-1" dirty="0">
              <a:latin typeface="Arial"/>
            </a:endParaRPr>
          </a:p>
        </p:txBody>
      </p:sp>
      <p:pic>
        <p:nvPicPr>
          <p:cNvPr id="1026" name="Picture 2">
            <a:extLst>
              <a:ext uri="{FF2B5EF4-FFF2-40B4-BE49-F238E27FC236}">
                <a16:creationId xmlns:a16="http://schemas.microsoft.com/office/drawing/2014/main" id="{93D70167-994B-4717-A697-86BFCEF24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27" y="2041168"/>
            <a:ext cx="2676446" cy="133822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99455C2-61BD-4217-A714-3E5A7DE49A43}"/>
              </a:ext>
            </a:extLst>
          </p:cNvPr>
          <p:cNvSpPr txBox="1"/>
          <p:nvPr/>
        </p:nvSpPr>
        <p:spPr>
          <a:xfrm>
            <a:off x="5966607" y="2189059"/>
            <a:ext cx="5834744" cy="1785104"/>
          </a:xfrm>
          <a:prstGeom prst="rect">
            <a:avLst/>
          </a:prstGeom>
          <a:noFill/>
        </p:spPr>
        <p:txBody>
          <a:bodyPr wrap="square" rtlCol="0">
            <a:spAutoFit/>
          </a:bodyPr>
          <a:lstStyle/>
          <a:p>
            <a:pPr marL="380990" indent="-380990">
              <a:buFont typeface="Wingdings" panose="05000000000000000000" pitchFamily="2" charset="2"/>
              <a:buChar char="ð"/>
            </a:pPr>
            <a:r>
              <a:rPr lang="fr-FR" sz="2200" b="1" dirty="0">
                <a:latin typeface="Roboto" panose="02000000000000000000"/>
              </a:rPr>
              <a:t>High </a:t>
            </a:r>
            <a:r>
              <a:rPr lang="fr-FR" sz="2200" b="1" dirty="0" err="1">
                <a:latin typeface="Roboto" panose="02000000000000000000"/>
              </a:rPr>
              <a:t>quality</a:t>
            </a:r>
            <a:endParaRPr lang="fr-FR" sz="2200" b="1" dirty="0">
              <a:latin typeface="Roboto" panose="02000000000000000000"/>
            </a:endParaRPr>
          </a:p>
          <a:p>
            <a:pPr marL="380990" indent="-380990">
              <a:buFont typeface="Wingdings" panose="05000000000000000000" pitchFamily="2" charset="2"/>
              <a:buChar char="ð"/>
            </a:pPr>
            <a:r>
              <a:rPr lang="fr-FR" sz="2200" b="1" dirty="0" err="1">
                <a:latin typeface="Roboto" panose="02000000000000000000"/>
              </a:rPr>
              <a:t>Secured</a:t>
            </a:r>
            <a:r>
              <a:rPr lang="fr-FR" sz="2200" b="1" dirty="0">
                <a:latin typeface="Roboto" panose="02000000000000000000"/>
              </a:rPr>
              <a:t> </a:t>
            </a:r>
            <a:r>
              <a:rPr lang="fr-FR" sz="2200" b="1" dirty="0" err="1">
                <a:latin typeface="Roboto" panose="02000000000000000000"/>
              </a:rPr>
              <a:t>Intellectual</a:t>
            </a:r>
            <a:r>
              <a:rPr lang="fr-FR" sz="2200" b="1" dirty="0">
                <a:latin typeface="Roboto" panose="02000000000000000000"/>
              </a:rPr>
              <a:t> </a:t>
            </a:r>
            <a:r>
              <a:rPr lang="fr-FR" sz="2200" b="1" dirty="0" err="1">
                <a:latin typeface="Roboto" panose="02000000000000000000"/>
              </a:rPr>
              <a:t>Property</a:t>
            </a:r>
            <a:endParaRPr lang="fr-FR" sz="2200" b="1" dirty="0">
              <a:latin typeface="Roboto" panose="02000000000000000000"/>
            </a:endParaRPr>
          </a:p>
          <a:p>
            <a:pPr marL="380990" indent="-380990">
              <a:buFont typeface="Wingdings" panose="05000000000000000000" pitchFamily="2" charset="2"/>
              <a:buChar char="ð"/>
            </a:pPr>
            <a:r>
              <a:rPr lang="fr-FR" sz="2200" b="1" dirty="0">
                <a:latin typeface="Roboto" panose="02000000000000000000"/>
              </a:rPr>
              <a:t>Scalable</a:t>
            </a:r>
            <a:r>
              <a:rPr lang="fr-FR" sz="2200" dirty="0">
                <a:latin typeface="Roboto" panose="02000000000000000000"/>
              </a:rPr>
              <a:t> (plants on 5 continents)</a:t>
            </a:r>
          </a:p>
          <a:p>
            <a:pPr marL="380990" indent="-380990">
              <a:buFont typeface="Wingdings" panose="05000000000000000000" pitchFamily="2" charset="2"/>
              <a:buChar char="ð"/>
            </a:pPr>
            <a:r>
              <a:rPr lang="fr-FR" sz="2200" b="1" dirty="0">
                <a:latin typeface="Roboto" panose="02000000000000000000"/>
              </a:rPr>
              <a:t>Made in France</a:t>
            </a:r>
          </a:p>
          <a:p>
            <a:pPr marL="380990" indent="-380990">
              <a:buFont typeface="Wingdings" panose="05000000000000000000" pitchFamily="2" charset="2"/>
              <a:buChar char="ð"/>
            </a:pPr>
            <a:endParaRPr lang="fr-FR" sz="2200" dirty="0">
              <a:latin typeface="Roboto" panose="02000000000000000000"/>
            </a:endParaRPr>
          </a:p>
        </p:txBody>
      </p:sp>
      <p:pic>
        <p:nvPicPr>
          <p:cNvPr id="4" name="Picture 2">
            <a:extLst>
              <a:ext uri="{FF2B5EF4-FFF2-40B4-BE49-F238E27FC236}">
                <a16:creationId xmlns:a16="http://schemas.microsoft.com/office/drawing/2014/main" id="{5DF76CE3-D46F-4E7C-B94E-326E1951BD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2089" y="2305467"/>
            <a:ext cx="11334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texte&#10;&#10;Description générée automatiquement">
            <a:extLst>
              <a:ext uri="{FF2B5EF4-FFF2-40B4-BE49-F238E27FC236}">
                <a16:creationId xmlns:a16="http://schemas.microsoft.com/office/drawing/2014/main" id="{778DE534-A3F4-4606-B003-CA8C5FF81E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8447" y="2048874"/>
            <a:ext cx="1314925" cy="1204088"/>
          </a:xfrm>
          <a:prstGeom prst="rect">
            <a:avLst/>
          </a:prstGeom>
        </p:spPr>
      </p:pic>
    </p:spTree>
    <p:extLst>
      <p:ext uri="{BB962C8B-B14F-4D97-AF65-F5344CB8AC3E}">
        <p14:creationId xmlns:p14="http://schemas.microsoft.com/office/powerpoint/2010/main" val="189460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5A915-1CBD-477E-8AA2-CE1835345712}"/>
              </a:ext>
            </a:extLst>
          </p:cNvPr>
          <p:cNvSpPr>
            <a:spLocks noGrp="1"/>
          </p:cNvSpPr>
          <p:nvPr>
            <p:ph type="title"/>
          </p:nvPr>
        </p:nvSpPr>
        <p:spPr>
          <a:xfrm>
            <a:off x="515938" y="302523"/>
            <a:ext cx="10800145" cy="534077"/>
          </a:xfrm>
          <a:noFill/>
          <a:ln>
            <a:noFill/>
          </a:ln>
        </p:spPr>
        <p:style>
          <a:lnRef idx="0">
            <a:scrgbClr r="0" g="0" b="0"/>
          </a:lnRef>
          <a:fillRef idx="0">
            <a:scrgbClr r="0" g="0" b="0"/>
          </a:fillRef>
          <a:effectRef idx="0">
            <a:scrgbClr r="0" g="0" b="0"/>
          </a:effectRef>
          <a:fontRef idx="minor"/>
        </p:style>
        <p:txBody>
          <a:bodyPr wrap="square" lIns="90000" tIns="45000" rIns="90000" bIns="45000" rtlCol="0">
            <a:spAutoFit/>
          </a:bodyPr>
          <a:lstStyle/>
          <a:p>
            <a:pPr>
              <a:buClr>
                <a:srgbClr val="000000"/>
              </a:buClr>
            </a:pPr>
            <a:r>
              <a:rPr lang="fr-FR" spc="-1" dirty="0">
                <a:solidFill>
                  <a:schemeClr val="accent5"/>
                </a:solidFill>
                <a:latin typeface="Roboto" panose="02000000000000000000" pitchFamily="2" charset="0"/>
                <a:ea typeface="Roboto" panose="02000000000000000000" pitchFamily="2" charset="0"/>
                <a:cs typeface="Poppins"/>
              </a:rPr>
              <a:t>Daily </a:t>
            </a:r>
            <a:r>
              <a:rPr lang="fr-FR" spc="-1" dirty="0" err="1">
                <a:solidFill>
                  <a:schemeClr val="accent5"/>
                </a:solidFill>
                <a:latin typeface="Roboto" panose="02000000000000000000" pitchFamily="2" charset="0"/>
                <a:ea typeface="Roboto" panose="02000000000000000000" pitchFamily="2" charset="0"/>
                <a:cs typeface="Poppins"/>
              </a:rPr>
              <a:t>physical</a:t>
            </a:r>
            <a:r>
              <a:rPr lang="fr-FR" spc="-1" dirty="0">
                <a:solidFill>
                  <a:schemeClr val="accent5"/>
                </a:solidFill>
                <a:latin typeface="Roboto" panose="02000000000000000000" pitchFamily="2" charset="0"/>
                <a:ea typeface="Roboto" panose="02000000000000000000" pitchFamily="2" charset="0"/>
                <a:cs typeface="Poppins"/>
              </a:rPr>
              <a:t> and </a:t>
            </a:r>
            <a:r>
              <a:rPr lang="fr-FR" spc="-1" dirty="0" err="1">
                <a:solidFill>
                  <a:schemeClr val="accent5"/>
                </a:solidFill>
                <a:latin typeface="Roboto" panose="02000000000000000000" pitchFamily="2" charset="0"/>
                <a:ea typeface="Roboto" panose="02000000000000000000" pitchFamily="2" charset="0"/>
                <a:cs typeface="Poppins"/>
              </a:rPr>
              <a:t>physiological</a:t>
            </a:r>
            <a:r>
              <a:rPr lang="fr-FR" spc="-1" dirty="0">
                <a:solidFill>
                  <a:schemeClr val="accent5"/>
                </a:solidFill>
                <a:latin typeface="Roboto" panose="02000000000000000000" pitchFamily="2" charset="0"/>
                <a:ea typeface="Roboto" panose="02000000000000000000" pitchFamily="2" charset="0"/>
                <a:cs typeface="Poppins"/>
              </a:rPr>
              <a:t> monitoring</a:t>
            </a:r>
          </a:p>
        </p:txBody>
      </p:sp>
      <p:sp>
        <p:nvSpPr>
          <p:cNvPr id="8" name="Espace réservé du numéro de diapositive 5">
            <a:extLst>
              <a:ext uri="{FF2B5EF4-FFF2-40B4-BE49-F238E27FC236}">
                <a16:creationId xmlns:a16="http://schemas.microsoft.com/office/drawing/2014/main" id="{6E4F7D49-BF46-44F9-9324-2FCEAA04673B}"/>
              </a:ext>
            </a:extLst>
          </p:cNvPr>
          <p:cNvSpPr>
            <a:spLocks noGrp="1"/>
          </p:cNvSpPr>
          <p:nvPr>
            <p:ph type="sldNum" sz="quarter" idx="12"/>
          </p:nvPr>
        </p:nvSpPr>
        <p:spPr>
          <a:xfrm>
            <a:off x="8864704" y="6280679"/>
            <a:ext cx="2743200" cy="365125"/>
          </a:xfrm>
          <a:prstGeom prst="rect">
            <a:avLst/>
          </a:prstGeom>
        </p:spPr>
        <p:txBody>
          <a:bodyPr/>
          <a:lstStyle>
            <a:lvl1pPr>
              <a:defRPr>
                <a:solidFill>
                  <a:srgbClr val="0166AE"/>
                </a:solidFill>
              </a:defRPr>
            </a:lvl1pPr>
          </a:lstStyle>
          <a:p>
            <a:fld id="{713228DA-D7F0-4016-9407-5D303B8BDDCA}" type="slidenum">
              <a:rPr lang="fr-FR" smtClean="0"/>
              <a:pPr/>
              <a:t>7</a:t>
            </a:fld>
            <a:endParaRPr lang="fr-FR" dirty="0"/>
          </a:p>
        </p:txBody>
      </p:sp>
      <p:sp>
        <p:nvSpPr>
          <p:cNvPr id="19" name="ZoneTexte 18">
            <a:extLst>
              <a:ext uri="{FF2B5EF4-FFF2-40B4-BE49-F238E27FC236}">
                <a16:creationId xmlns:a16="http://schemas.microsoft.com/office/drawing/2014/main" id="{252AA8E6-1C98-4A5C-B882-EEB1E9D2D1BC}"/>
              </a:ext>
            </a:extLst>
          </p:cNvPr>
          <p:cNvSpPr txBox="1"/>
          <p:nvPr/>
        </p:nvSpPr>
        <p:spPr>
          <a:xfrm>
            <a:off x="3466023" y="1361287"/>
            <a:ext cx="4267635" cy="338554"/>
          </a:xfrm>
          <a:prstGeom prst="rect">
            <a:avLst/>
          </a:prstGeom>
          <a:noFill/>
        </p:spPr>
        <p:txBody>
          <a:bodyPr wrap="square" rtlCol="0">
            <a:spAutoFit/>
          </a:bodyPr>
          <a:lstStyle/>
          <a:p>
            <a:pPr algn="ctr"/>
            <a:r>
              <a:rPr lang="fr-FR" sz="1600" b="1" dirty="0">
                <a:latin typeface="Roboto" panose="02000000000000000000"/>
              </a:rPr>
              <a:t>ALL IN ONE  IN PLACE SOLUTION</a:t>
            </a:r>
          </a:p>
        </p:txBody>
      </p:sp>
      <p:pic>
        <p:nvPicPr>
          <p:cNvPr id="21" name="Image 20">
            <a:extLst>
              <a:ext uri="{FF2B5EF4-FFF2-40B4-BE49-F238E27FC236}">
                <a16:creationId xmlns:a16="http://schemas.microsoft.com/office/drawing/2014/main" id="{D8E90FBF-54F1-4ED5-9260-39D3365A251B}"/>
              </a:ext>
            </a:extLst>
          </p:cNvPr>
          <p:cNvPicPr>
            <a:picLocks noChangeAspect="1"/>
          </p:cNvPicPr>
          <p:nvPr/>
        </p:nvPicPr>
        <p:blipFill>
          <a:blip r:embed="rId2"/>
          <a:stretch>
            <a:fillRect/>
          </a:stretch>
        </p:blipFill>
        <p:spPr>
          <a:xfrm>
            <a:off x="2688563" y="2550972"/>
            <a:ext cx="2192839" cy="1151035"/>
          </a:xfrm>
          <a:prstGeom prst="rect">
            <a:avLst/>
          </a:prstGeom>
          <a:ln>
            <a:noFill/>
          </a:ln>
          <a:effectLst>
            <a:outerShdw blurRad="292100" dist="139700" dir="2700000" algn="tl" rotWithShape="0">
              <a:srgbClr val="333333">
                <a:alpha val="65000"/>
              </a:srgbClr>
            </a:outerShdw>
          </a:effectLst>
        </p:spPr>
      </p:pic>
      <p:pic>
        <p:nvPicPr>
          <p:cNvPr id="33" name="Image 32">
            <a:extLst>
              <a:ext uri="{FF2B5EF4-FFF2-40B4-BE49-F238E27FC236}">
                <a16:creationId xmlns:a16="http://schemas.microsoft.com/office/drawing/2014/main" id="{E9106A3F-90F0-4BA5-89E3-492222F93DF2}"/>
              </a:ext>
            </a:extLst>
          </p:cNvPr>
          <p:cNvPicPr>
            <a:picLocks noChangeAspect="1"/>
          </p:cNvPicPr>
          <p:nvPr/>
        </p:nvPicPr>
        <p:blipFill rotWithShape="1">
          <a:blip r:embed="rId3"/>
          <a:srcRect l="27201"/>
          <a:stretch/>
        </p:blipFill>
        <p:spPr>
          <a:xfrm>
            <a:off x="8606465" y="2550972"/>
            <a:ext cx="1525210" cy="1154702"/>
          </a:xfrm>
          <a:prstGeom prst="rect">
            <a:avLst/>
          </a:prstGeom>
          <a:ln>
            <a:noFill/>
          </a:ln>
          <a:effectLst>
            <a:outerShdw blurRad="292100" dist="139700" dir="2700000" algn="tl" rotWithShape="0">
              <a:srgbClr val="333333">
                <a:alpha val="65000"/>
              </a:srgbClr>
            </a:outerShdw>
          </a:effectLst>
        </p:spPr>
      </p:pic>
      <p:pic>
        <p:nvPicPr>
          <p:cNvPr id="1026" name="Picture 2" descr="User guide for connected glasses Driver by Ellcie Healthy">
            <a:extLst>
              <a:ext uri="{FF2B5EF4-FFF2-40B4-BE49-F238E27FC236}">
                <a16:creationId xmlns:a16="http://schemas.microsoft.com/office/drawing/2014/main" id="{29CB1057-9EDC-4B97-B74B-B7E150239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53" y="2363268"/>
            <a:ext cx="753971" cy="1338740"/>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DA73E6AF-54DC-4094-B705-446FC95994A1}"/>
              </a:ext>
            </a:extLst>
          </p:cNvPr>
          <p:cNvSpPr txBox="1"/>
          <p:nvPr/>
        </p:nvSpPr>
        <p:spPr>
          <a:xfrm>
            <a:off x="190739" y="3856978"/>
            <a:ext cx="2412123" cy="584775"/>
          </a:xfrm>
          <a:prstGeom prst="rect">
            <a:avLst/>
          </a:prstGeom>
          <a:noFill/>
        </p:spPr>
        <p:txBody>
          <a:bodyPr wrap="square" rtlCol="0">
            <a:spAutoFit/>
          </a:bodyPr>
          <a:lstStyle/>
          <a:p>
            <a:pPr algn="ctr"/>
            <a:r>
              <a:rPr lang="fr-FR" sz="1600" b="1" dirty="0">
                <a:latin typeface="Roboto" panose="02000000000000000000"/>
              </a:rPr>
              <a:t>Activity &amp; Eye </a:t>
            </a:r>
            <a:r>
              <a:rPr lang="fr-FR" sz="1600" b="1" dirty="0" err="1">
                <a:latin typeface="Roboto" panose="02000000000000000000"/>
              </a:rPr>
              <a:t>tracking</a:t>
            </a:r>
            <a:endParaRPr lang="fr-FR" sz="1600" b="1" dirty="0">
              <a:latin typeface="Roboto" panose="02000000000000000000"/>
            </a:endParaRPr>
          </a:p>
        </p:txBody>
      </p:sp>
      <p:sp>
        <p:nvSpPr>
          <p:cNvPr id="39" name="ZoneTexte 38">
            <a:extLst>
              <a:ext uri="{FF2B5EF4-FFF2-40B4-BE49-F238E27FC236}">
                <a16:creationId xmlns:a16="http://schemas.microsoft.com/office/drawing/2014/main" id="{6BAC9FF6-9DF8-4844-B9E7-77E5C48B5023}"/>
              </a:ext>
            </a:extLst>
          </p:cNvPr>
          <p:cNvSpPr txBox="1"/>
          <p:nvPr/>
        </p:nvSpPr>
        <p:spPr>
          <a:xfrm>
            <a:off x="2688563" y="3854239"/>
            <a:ext cx="2192839" cy="338554"/>
          </a:xfrm>
          <a:prstGeom prst="rect">
            <a:avLst/>
          </a:prstGeom>
          <a:noFill/>
        </p:spPr>
        <p:txBody>
          <a:bodyPr wrap="square" rtlCol="0">
            <a:spAutoFit/>
          </a:bodyPr>
          <a:lstStyle/>
          <a:p>
            <a:pPr algn="ctr"/>
            <a:r>
              <a:rPr lang="fr-FR" sz="1600" b="1" dirty="0" err="1">
                <a:latin typeface="Roboto" panose="02000000000000000000"/>
              </a:rPr>
              <a:t>Fall</a:t>
            </a:r>
            <a:r>
              <a:rPr lang="fr-FR" sz="1600" b="1" dirty="0">
                <a:latin typeface="Roboto" panose="02000000000000000000"/>
              </a:rPr>
              <a:t> </a:t>
            </a:r>
            <a:r>
              <a:rPr lang="fr-FR" sz="1600" b="1" dirty="0" err="1">
                <a:latin typeface="Roboto" panose="02000000000000000000"/>
              </a:rPr>
              <a:t>detection</a:t>
            </a:r>
            <a:endParaRPr lang="fr-FR" sz="1600" b="1" dirty="0">
              <a:latin typeface="Roboto" panose="02000000000000000000"/>
            </a:endParaRPr>
          </a:p>
        </p:txBody>
      </p:sp>
      <p:sp>
        <p:nvSpPr>
          <p:cNvPr id="40" name="ZoneTexte 39">
            <a:extLst>
              <a:ext uri="{FF2B5EF4-FFF2-40B4-BE49-F238E27FC236}">
                <a16:creationId xmlns:a16="http://schemas.microsoft.com/office/drawing/2014/main" id="{8E8AF248-61B2-47D6-A10F-D429AE79DE3A}"/>
              </a:ext>
            </a:extLst>
          </p:cNvPr>
          <p:cNvSpPr txBox="1"/>
          <p:nvPr/>
        </p:nvSpPr>
        <p:spPr>
          <a:xfrm>
            <a:off x="8445434" y="3835415"/>
            <a:ext cx="1812264" cy="369332"/>
          </a:xfrm>
          <a:prstGeom prst="rect">
            <a:avLst/>
          </a:prstGeom>
          <a:noFill/>
        </p:spPr>
        <p:txBody>
          <a:bodyPr wrap="square" rtlCol="0">
            <a:spAutoFit/>
          </a:bodyPr>
          <a:lstStyle/>
          <a:p>
            <a:pPr algn="ctr"/>
            <a:r>
              <a:rPr lang="fr-FR" b="1" dirty="0" err="1"/>
              <a:t>Fall</a:t>
            </a:r>
            <a:r>
              <a:rPr lang="fr-FR" b="1" dirty="0"/>
              <a:t> </a:t>
            </a:r>
            <a:r>
              <a:rPr lang="fr-FR" b="1" dirty="0" err="1"/>
              <a:t>prevention</a:t>
            </a:r>
            <a:endParaRPr lang="fr-FR" b="1" dirty="0"/>
          </a:p>
        </p:txBody>
      </p:sp>
      <p:sp>
        <p:nvSpPr>
          <p:cNvPr id="41" name="ZoneTexte 40">
            <a:extLst>
              <a:ext uri="{FF2B5EF4-FFF2-40B4-BE49-F238E27FC236}">
                <a16:creationId xmlns:a16="http://schemas.microsoft.com/office/drawing/2014/main" id="{453B9360-62E8-4237-AB5E-33FAFB0C514B}"/>
              </a:ext>
            </a:extLst>
          </p:cNvPr>
          <p:cNvSpPr txBox="1"/>
          <p:nvPr/>
        </p:nvSpPr>
        <p:spPr>
          <a:xfrm>
            <a:off x="4516840" y="3827483"/>
            <a:ext cx="2192839" cy="338554"/>
          </a:xfrm>
          <a:prstGeom prst="rect">
            <a:avLst/>
          </a:prstGeom>
          <a:noFill/>
        </p:spPr>
        <p:txBody>
          <a:bodyPr wrap="square" rtlCol="0">
            <a:spAutoFit/>
          </a:bodyPr>
          <a:lstStyle/>
          <a:p>
            <a:pPr algn="ctr"/>
            <a:r>
              <a:rPr lang="fr-FR" sz="1600" b="1" dirty="0" err="1">
                <a:latin typeface="Roboto" panose="02000000000000000000"/>
              </a:rPr>
              <a:t>Locate</a:t>
            </a:r>
            <a:r>
              <a:rPr lang="fr-FR" sz="1600" b="1" dirty="0">
                <a:latin typeface="Roboto" panose="02000000000000000000"/>
              </a:rPr>
              <a:t> glasses</a:t>
            </a:r>
          </a:p>
        </p:txBody>
      </p:sp>
      <p:pic>
        <p:nvPicPr>
          <p:cNvPr id="1028" name="Picture 4" descr="ECG Avec L'homme Et Le Coeur Illustration de Vecteur - Illustration du  coeur, homme: 28493086">
            <a:extLst>
              <a:ext uri="{FF2B5EF4-FFF2-40B4-BE49-F238E27FC236}">
                <a16:creationId xmlns:a16="http://schemas.microsoft.com/office/drawing/2014/main" id="{FBD8BB49-C78D-4A60-9EB5-A49E59ABDA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63"/>
          <a:stretch/>
        </p:blipFill>
        <p:spPr bwMode="auto">
          <a:xfrm>
            <a:off x="10303058" y="2550972"/>
            <a:ext cx="1647005" cy="1146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3" name="ZoneTexte 42">
            <a:extLst>
              <a:ext uri="{FF2B5EF4-FFF2-40B4-BE49-F238E27FC236}">
                <a16:creationId xmlns:a16="http://schemas.microsoft.com/office/drawing/2014/main" id="{2BFD6E65-460A-4522-8152-B094D3E3F0C7}"/>
              </a:ext>
            </a:extLst>
          </p:cNvPr>
          <p:cNvSpPr txBox="1"/>
          <p:nvPr/>
        </p:nvSpPr>
        <p:spPr>
          <a:xfrm>
            <a:off x="10030141" y="3823461"/>
            <a:ext cx="2192839" cy="646331"/>
          </a:xfrm>
          <a:prstGeom prst="rect">
            <a:avLst/>
          </a:prstGeom>
          <a:noFill/>
        </p:spPr>
        <p:txBody>
          <a:bodyPr wrap="square" rtlCol="0">
            <a:spAutoFit/>
          </a:bodyPr>
          <a:lstStyle/>
          <a:p>
            <a:pPr algn="ctr"/>
            <a:r>
              <a:rPr lang="fr-FR" b="1" dirty="0"/>
              <a:t>Cardio/ </a:t>
            </a:r>
            <a:r>
              <a:rPr lang="fr-FR" b="1" dirty="0" err="1"/>
              <a:t>Temperature</a:t>
            </a:r>
            <a:r>
              <a:rPr lang="fr-FR" b="1" dirty="0"/>
              <a:t> monitoring</a:t>
            </a:r>
          </a:p>
        </p:txBody>
      </p:sp>
      <p:cxnSp>
        <p:nvCxnSpPr>
          <p:cNvPr id="51" name="Connecteur droit avec flèche 50">
            <a:extLst>
              <a:ext uri="{FF2B5EF4-FFF2-40B4-BE49-F238E27FC236}">
                <a16:creationId xmlns:a16="http://schemas.microsoft.com/office/drawing/2014/main" id="{26777E51-082F-4D39-9EFF-705A3995A65A}"/>
              </a:ext>
            </a:extLst>
          </p:cNvPr>
          <p:cNvCxnSpPr>
            <a:cxnSpLocks/>
            <a:endCxn id="1026" idx="0"/>
          </p:cNvCxnSpPr>
          <p:nvPr/>
        </p:nvCxnSpPr>
        <p:spPr>
          <a:xfrm>
            <a:off x="5599839" y="1821880"/>
            <a:ext cx="0" cy="541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Google Shape;81;p16">
            <a:extLst>
              <a:ext uri="{FF2B5EF4-FFF2-40B4-BE49-F238E27FC236}">
                <a16:creationId xmlns:a16="http://schemas.microsoft.com/office/drawing/2014/main" id="{2AD208BB-EB58-4D0F-BE46-713EFCBB3331}"/>
              </a:ext>
            </a:extLst>
          </p:cNvPr>
          <p:cNvSpPr txBox="1"/>
          <p:nvPr/>
        </p:nvSpPr>
        <p:spPr>
          <a:xfrm>
            <a:off x="151871" y="4546125"/>
            <a:ext cx="11892040" cy="2099679"/>
          </a:xfrm>
          <a:prstGeom prst="rect">
            <a:avLst/>
          </a:prstGeom>
          <a:solidFill>
            <a:srgbClr val="073763"/>
          </a:solidFill>
          <a:ln w="19050" cap="flat" cmpd="sng">
            <a:solidFill>
              <a:srgbClr val="073763"/>
            </a:solidFill>
            <a:prstDash val="solid"/>
            <a:round/>
            <a:headEnd type="none" w="sm" len="sm"/>
            <a:tailEnd type="none" w="sm" len="sm"/>
          </a:ln>
        </p:spPr>
        <p:txBody>
          <a:bodyPr spcFirstLastPara="1" wrap="square" lIns="121900" tIns="121900" rIns="121900" bIns="121900" anchor="t" anchorCtr="0">
            <a:noAutofit/>
          </a:bodyPr>
          <a:lstStyle/>
          <a:p>
            <a:pPr algn="ctr"/>
            <a:r>
              <a:rPr lang="fr" sz="2000" dirty="0">
                <a:solidFill>
                  <a:srgbClr val="FFFFFF"/>
                </a:solidFill>
                <a:ea typeface="Roboto" panose="02000000000000000000" pitchFamily="2" charset="0"/>
                <a:cs typeface="Poppins"/>
                <a:sym typeface="Poppins"/>
              </a:rPr>
              <a:t>HIGH ADDED VALUE FOR EVERYONE :</a:t>
            </a:r>
          </a:p>
        </p:txBody>
      </p:sp>
      <p:pic>
        <p:nvPicPr>
          <p:cNvPr id="61" name="Image 60">
            <a:extLst>
              <a:ext uri="{FF2B5EF4-FFF2-40B4-BE49-F238E27FC236}">
                <a16:creationId xmlns:a16="http://schemas.microsoft.com/office/drawing/2014/main" id="{3D9395B4-1397-4575-A304-708FB5B7E71C}"/>
              </a:ext>
            </a:extLst>
          </p:cNvPr>
          <p:cNvPicPr>
            <a:picLocks noChangeAspect="1"/>
          </p:cNvPicPr>
          <p:nvPr/>
        </p:nvPicPr>
        <p:blipFill rotWithShape="1">
          <a:blip r:embed="rId6"/>
          <a:srcRect l="8639" r="6875"/>
          <a:stretch/>
        </p:blipFill>
        <p:spPr>
          <a:xfrm>
            <a:off x="6490924" y="2550973"/>
            <a:ext cx="1954510" cy="1146594"/>
          </a:xfrm>
          <a:prstGeom prst="rect">
            <a:avLst/>
          </a:prstGeom>
        </p:spPr>
      </p:pic>
      <p:sp>
        <p:nvSpPr>
          <p:cNvPr id="69" name="ZoneTexte 68">
            <a:extLst>
              <a:ext uri="{FF2B5EF4-FFF2-40B4-BE49-F238E27FC236}">
                <a16:creationId xmlns:a16="http://schemas.microsoft.com/office/drawing/2014/main" id="{60D3A06C-E7F4-405E-9A15-8BDD6050D9B0}"/>
              </a:ext>
            </a:extLst>
          </p:cNvPr>
          <p:cNvSpPr txBox="1"/>
          <p:nvPr/>
        </p:nvSpPr>
        <p:spPr>
          <a:xfrm>
            <a:off x="6285316" y="3854241"/>
            <a:ext cx="2398276" cy="338554"/>
          </a:xfrm>
          <a:prstGeom prst="rect">
            <a:avLst/>
          </a:prstGeom>
          <a:noFill/>
        </p:spPr>
        <p:txBody>
          <a:bodyPr wrap="square" rtlCol="0">
            <a:spAutoFit/>
          </a:bodyPr>
          <a:lstStyle/>
          <a:p>
            <a:pPr algn="ctr"/>
            <a:r>
              <a:rPr lang="fr-FR" sz="1600" b="1" dirty="0" err="1">
                <a:latin typeface="Roboto" panose="02000000000000000000"/>
              </a:rPr>
              <a:t>Drowsiness</a:t>
            </a:r>
            <a:r>
              <a:rPr lang="fr-FR" sz="1600" b="1" dirty="0">
                <a:latin typeface="Roboto" panose="02000000000000000000"/>
              </a:rPr>
              <a:t> </a:t>
            </a:r>
            <a:r>
              <a:rPr lang="fr-FR" sz="1600" b="1" dirty="0" err="1">
                <a:latin typeface="Roboto" panose="02000000000000000000"/>
              </a:rPr>
              <a:t>detection</a:t>
            </a:r>
            <a:endParaRPr lang="fr-FR" sz="1600" b="1" dirty="0">
              <a:latin typeface="Roboto" panose="02000000000000000000"/>
            </a:endParaRPr>
          </a:p>
        </p:txBody>
      </p:sp>
      <p:sp>
        <p:nvSpPr>
          <p:cNvPr id="74" name="ZoneTexte 73">
            <a:extLst>
              <a:ext uri="{FF2B5EF4-FFF2-40B4-BE49-F238E27FC236}">
                <a16:creationId xmlns:a16="http://schemas.microsoft.com/office/drawing/2014/main" id="{C821C78F-BBE9-4EEE-9A10-96B9E5E871B5}"/>
              </a:ext>
            </a:extLst>
          </p:cNvPr>
          <p:cNvSpPr txBox="1"/>
          <p:nvPr/>
        </p:nvSpPr>
        <p:spPr>
          <a:xfrm>
            <a:off x="3180464" y="5701490"/>
            <a:ext cx="3042797" cy="830997"/>
          </a:xfrm>
          <a:prstGeom prst="rect">
            <a:avLst/>
          </a:prstGeom>
          <a:noFill/>
        </p:spPr>
        <p:txBody>
          <a:bodyPr wrap="square">
            <a:spAutoFit/>
          </a:bodyPr>
          <a:lstStyle/>
          <a:p>
            <a:pPr algn="ctr"/>
            <a:r>
              <a:rPr lang="fr-FR" sz="1600" dirty="0" err="1">
                <a:solidFill>
                  <a:schemeClr val="bg1"/>
                </a:solidFill>
                <a:latin typeface="Roboto" panose="02000000000000000000"/>
                <a:ea typeface="Roboto" panose="02000000000000000000" pitchFamily="2" charset="0"/>
                <a:cs typeface="Poppins"/>
                <a:sym typeface="Poppins"/>
              </a:rPr>
              <a:t>Lower</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costs</a:t>
            </a:r>
            <a:r>
              <a:rPr lang="fr-FR" sz="1600" dirty="0">
                <a:solidFill>
                  <a:schemeClr val="bg1"/>
                </a:solidFill>
                <a:latin typeface="Roboto" panose="02000000000000000000"/>
                <a:ea typeface="Roboto" panose="02000000000000000000" pitchFamily="2" charset="0"/>
                <a:cs typeface="Poppins"/>
                <a:sym typeface="Poppins"/>
              </a:rPr>
              <a:t> and </a:t>
            </a:r>
            <a:r>
              <a:rPr lang="fr-FR" sz="1600" dirty="0" err="1">
                <a:solidFill>
                  <a:schemeClr val="bg1"/>
                </a:solidFill>
                <a:latin typeface="Roboto" panose="02000000000000000000"/>
                <a:ea typeface="Roboto" panose="02000000000000000000" pitchFamily="2" charset="0"/>
                <a:cs typeface="Poppins"/>
                <a:sym typeface="Poppins"/>
              </a:rPr>
              <a:t>higher</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margin</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thanks</a:t>
            </a:r>
            <a:r>
              <a:rPr lang="fr-FR" sz="1600" dirty="0">
                <a:solidFill>
                  <a:schemeClr val="bg1"/>
                </a:solidFill>
                <a:latin typeface="Roboto" panose="02000000000000000000"/>
                <a:ea typeface="Roboto" panose="02000000000000000000" pitchFamily="2" charset="0"/>
                <a:cs typeface="Poppins"/>
                <a:sym typeface="Poppins"/>
              </a:rPr>
              <a:t> to </a:t>
            </a:r>
            <a:r>
              <a:rPr lang="fr-FR" sz="1600" dirty="0" err="1">
                <a:solidFill>
                  <a:schemeClr val="bg1"/>
                </a:solidFill>
                <a:latin typeface="Roboto" panose="02000000000000000000"/>
                <a:ea typeface="Roboto" panose="02000000000000000000" pitchFamily="2" charset="0"/>
                <a:cs typeface="Poppins"/>
                <a:sym typeface="Poppins"/>
              </a:rPr>
              <a:t>risk</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detection</a:t>
            </a:r>
            <a:r>
              <a:rPr lang="fr-FR" sz="1600" dirty="0">
                <a:solidFill>
                  <a:schemeClr val="bg1"/>
                </a:solidFill>
                <a:latin typeface="Roboto" panose="02000000000000000000"/>
                <a:ea typeface="Roboto" panose="02000000000000000000" pitchFamily="2" charset="0"/>
                <a:cs typeface="Poppins"/>
                <a:sym typeface="Poppins"/>
              </a:rPr>
              <a:t> and </a:t>
            </a:r>
            <a:r>
              <a:rPr lang="fr-FR" sz="1600" dirty="0" err="1">
                <a:solidFill>
                  <a:schemeClr val="bg1"/>
                </a:solidFill>
                <a:latin typeface="Roboto" panose="02000000000000000000"/>
                <a:ea typeface="Roboto" panose="02000000000000000000" pitchFamily="2" charset="0"/>
                <a:cs typeface="Poppins"/>
                <a:sym typeface="Poppins"/>
              </a:rPr>
              <a:t>reduction</a:t>
            </a:r>
            <a:endParaRPr lang="fr" sz="1600" dirty="0">
              <a:solidFill>
                <a:schemeClr val="bg1"/>
              </a:solidFill>
              <a:latin typeface="Roboto" panose="02000000000000000000"/>
              <a:ea typeface="Roboto" panose="02000000000000000000" pitchFamily="2" charset="0"/>
              <a:cs typeface="Poppins"/>
              <a:sym typeface="Poppins"/>
            </a:endParaRPr>
          </a:p>
        </p:txBody>
      </p:sp>
      <p:pic>
        <p:nvPicPr>
          <p:cNvPr id="1032" name="Picture 6" descr="Elderly couple icon old people silhouette symbol Vector Image">
            <a:extLst>
              <a:ext uri="{FF2B5EF4-FFF2-40B4-BE49-F238E27FC236}">
                <a16:creationId xmlns:a16="http://schemas.microsoft.com/office/drawing/2014/main" id="{FED2123E-7127-4B1F-8863-2E62EFB153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046"/>
          <a:stretch/>
        </p:blipFill>
        <p:spPr bwMode="auto">
          <a:xfrm>
            <a:off x="231723" y="5110305"/>
            <a:ext cx="586079" cy="582037"/>
          </a:xfrm>
          <a:prstGeom prst="rect">
            <a:avLst/>
          </a:prstGeom>
          <a:noFill/>
          <a:extLst>
            <a:ext uri="{909E8E84-426E-40DD-AFC4-6F175D3DCCD1}">
              <a14:hiddenFill xmlns:a14="http://schemas.microsoft.com/office/drawing/2010/main">
                <a:solidFill>
                  <a:srgbClr val="FFFFFF"/>
                </a:solidFill>
              </a14:hiddenFill>
            </a:ext>
          </a:extLst>
        </p:spPr>
      </p:pic>
      <p:sp>
        <p:nvSpPr>
          <p:cNvPr id="77" name="ZoneTexte 76">
            <a:extLst>
              <a:ext uri="{FF2B5EF4-FFF2-40B4-BE49-F238E27FC236}">
                <a16:creationId xmlns:a16="http://schemas.microsoft.com/office/drawing/2014/main" id="{918653C0-9D21-42D3-9AFA-AE5E703BA6ED}"/>
              </a:ext>
            </a:extLst>
          </p:cNvPr>
          <p:cNvSpPr txBox="1"/>
          <p:nvPr/>
        </p:nvSpPr>
        <p:spPr>
          <a:xfrm>
            <a:off x="162583" y="5706975"/>
            <a:ext cx="2945484" cy="830997"/>
          </a:xfrm>
          <a:prstGeom prst="rect">
            <a:avLst/>
          </a:prstGeom>
          <a:noFill/>
        </p:spPr>
        <p:txBody>
          <a:bodyPr wrap="square">
            <a:spAutoFit/>
          </a:bodyPr>
          <a:lstStyle/>
          <a:p>
            <a:pPr algn="ctr"/>
            <a:r>
              <a:rPr lang="fr-FR" sz="1600" dirty="0" err="1">
                <a:solidFill>
                  <a:schemeClr val="bg1"/>
                </a:solidFill>
                <a:latin typeface="Roboto" panose="02000000000000000000"/>
                <a:ea typeface="Roboto" panose="02000000000000000000" pitchFamily="2" charset="0"/>
                <a:cs typeface="Poppins"/>
                <a:sym typeface="Poppins"/>
              </a:rPr>
              <a:t>Convenient</a:t>
            </a:r>
            <a:r>
              <a:rPr lang="fr-FR" sz="1600" dirty="0">
                <a:solidFill>
                  <a:schemeClr val="bg1"/>
                </a:solidFill>
                <a:latin typeface="Roboto" panose="02000000000000000000"/>
                <a:ea typeface="Roboto" panose="02000000000000000000" pitchFamily="2" charset="0"/>
                <a:cs typeface="Poppins"/>
                <a:sym typeface="Poppins"/>
              </a:rPr>
              <a:t>, non-intrusive </a:t>
            </a:r>
            <a:r>
              <a:rPr lang="fr-FR" sz="1600" dirty="0" err="1">
                <a:solidFill>
                  <a:schemeClr val="bg1"/>
                </a:solidFill>
                <a:latin typeface="Roboto" panose="02000000000000000000"/>
                <a:ea typeface="Roboto" panose="02000000000000000000" pitchFamily="2" charset="0"/>
                <a:cs typeface="Poppins"/>
                <a:sym typeface="Poppins"/>
              </a:rPr>
              <a:t>safety</a:t>
            </a:r>
            <a:r>
              <a:rPr lang="fr-FR" sz="1600" dirty="0">
                <a:solidFill>
                  <a:schemeClr val="bg1"/>
                </a:solidFill>
                <a:latin typeface="Roboto" panose="02000000000000000000"/>
                <a:ea typeface="Roboto" panose="02000000000000000000" pitchFamily="2" charset="0"/>
                <a:cs typeface="Poppins"/>
                <a:sym typeface="Poppins"/>
              </a:rPr>
              <a:t> monitoring in </a:t>
            </a:r>
            <a:r>
              <a:rPr lang="fr-FR" sz="1600" dirty="0" err="1">
                <a:solidFill>
                  <a:schemeClr val="bg1"/>
                </a:solidFill>
                <a:latin typeface="Roboto" panose="02000000000000000000"/>
                <a:ea typeface="Roboto" panose="02000000000000000000" pitchFamily="2" charset="0"/>
                <a:cs typeface="Poppins"/>
                <a:sym typeface="Poppins"/>
              </a:rPr>
              <a:t>order</a:t>
            </a:r>
            <a:r>
              <a:rPr lang="fr-FR" sz="1600" dirty="0">
                <a:solidFill>
                  <a:schemeClr val="bg1"/>
                </a:solidFill>
                <a:latin typeface="Roboto" panose="02000000000000000000"/>
                <a:ea typeface="Roboto" panose="02000000000000000000" pitchFamily="2" charset="0"/>
                <a:cs typeface="Poppins"/>
                <a:sym typeface="Poppins"/>
              </a:rPr>
              <a:t> to live </a:t>
            </a:r>
            <a:r>
              <a:rPr lang="fr-FR" sz="1600" dirty="0" err="1">
                <a:solidFill>
                  <a:schemeClr val="bg1"/>
                </a:solidFill>
                <a:latin typeface="Roboto" panose="02000000000000000000"/>
                <a:ea typeface="Roboto" panose="02000000000000000000" pitchFamily="2" charset="0"/>
                <a:cs typeface="Poppins"/>
                <a:sym typeface="Poppins"/>
              </a:rPr>
              <a:t>better</a:t>
            </a:r>
            <a:r>
              <a:rPr lang="fr-FR" sz="1600" dirty="0">
                <a:solidFill>
                  <a:schemeClr val="bg1"/>
                </a:solidFill>
                <a:latin typeface="Roboto" panose="02000000000000000000"/>
                <a:ea typeface="Roboto" panose="02000000000000000000" pitchFamily="2" charset="0"/>
                <a:cs typeface="Poppins"/>
                <a:sym typeface="Poppins"/>
              </a:rPr>
              <a:t> and longer</a:t>
            </a:r>
          </a:p>
        </p:txBody>
      </p:sp>
      <p:sp>
        <p:nvSpPr>
          <p:cNvPr id="78" name="ZoneTexte 77">
            <a:extLst>
              <a:ext uri="{FF2B5EF4-FFF2-40B4-BE49-F238E27FC236}">
                <a16:creationId xmlns:a16="http://schemas.microsoft.com/office/drawing/2014/main" id="{193125ED-32C0-4B96-9E4B-19D090A2E8D8}"/>
              </a:ext>
            </a:extLst>
          </p:cNvPr>
          <p:cNvSpPr txBox="1"/>
          <p:nvPr/>
        </p:nvSpPr>
        <p:spPr>
          <a:xfrm>
            <a:off x="825784" y="5101619"/>
            <a:ext cx="1901524" cy="584775"/>
          </a:xfrm>
          <a:prstGeom prst="rect">
            <a:avLst/>
          </a:prstGeom>
          <a:noFill/>
        </p:spPr>
        <p:txBody>
          <a:bodyPr wrap="square">
            <a:spAutoFit/>
          </a:bodyPr>
          <a:lstStyle/>
          <a:p>
            <a:pPr algn="ctr"/>
            <a:r>
              <a:rPr lang="fr-FR" sz="1600" b="1" dirty="0" err="1">
                <a:solidFill>
                  <a:schemeClr val="bg1"/>
                </a:solidFill>
                <a:latin typeface="Roboto" panose="02000000000000000000"/>
                <a:ea typeface="Roboto" panose="02000000000000000000" pitchFamily="2" charset="0"/>
                <a:cs typeface="Poppins"/>
                <a:sym typeface="Poppins"/>
              </a:rPr>
              <a:t>Elderly</a:t>
            </a:r>
            <a:r>
              <a:rPr lang="fr-FR" sz="1600" b="1" dirty="0">
                <a:solidFill>
                  <a:schemeClr val="bg1"/>
                </a:solidFill>
                <a:latin typeface="Roboto" panose="02000000000000000000"/>
                <a:ea typeface="Roboto" panose="02000000000000000000" pitchFamily="2" charset="0"/>
                <a:cs typeface="Poppins"/>
                <a:sym typeface="Poppins"/>
              </a:rPr>
              <a:t> people</a:t>
            </a:r>
          </a:p>
          <a:p>
            <a:pPr algn="ctr"/>
            <a:r>
              <a:rPr lang="fr-FR" sz="1600" b="1" dirty="0">
                <a:solidFill>
                  <a:schemeClr val="bg1"/>
                </a:solidFill>
                <a:latin typeface="Roboto" panose="02000000000000000000"/>
                <a:ea typeface="Roboto" panose="02000000000000000000" pitchFamily="2" charset="0"/>
                <a:cs typeface="Poppins"/>
                <a:sym typeface="Poppins"/>
              </a:rPr>
              <a:t>(final </a:t>
            </a:r>
            <a:r>
              <a:rPr lang="fr-FR" sz="1600" b="1" dirty="0" err="1">
                <a:solidFill>
                  <a:schemeClr val="bg1"/>
                </a:solidFill>
                <a:latin typeface="Roboto" panose="02000000000000000000"/>
                <a:ea typeface="Roboto" panose="02000000000000000000" pitchFamily="2" charset="0"/>
                <a:cs typeface="Poppins"/>
                <a:sym typeface="Poppins"/>
              </a:rPr>
              <a:t>users</a:t>
            </a:r>
            <a:r>
              <a:rPr lang="fr-FR" sz="1600" b="1" dirty="0">
                <a:solidFill>
                  <a:schemeClr val="bg1"/>
                </a:solidFill>
                <a:latin typeface="Roboto" panose="02000000000000000000"/>
                <a:ea typeface="Roboto" panose="02000000000000000000" pitchFamily="2" charset="0"/>
                <a:cs typeface="Poppins"/>
                <a:sym typeface="Poppins"/>
              </a:rPr>
              <a:t>)</a:t>
            </a:r>
          </a:p>
        </p:txBody>
      </p:sp>
      <p:pic>
        <p:nvPicPr>
          <p:cNvPr id="1034" name="Picture 8" descr="Medical insurance icon flat design Royalty Free Vector Image">
            <a:extLst>
              <a:ext uri="{FF2B5EF4-FFF2-40B4-BE49-F238E27FC236}">
                <a16:creationId xmlns:a16="http://schemas.microsoft.com/office/drawing/2014/main" id="{9E903B6B-2FD0-424E-969C-8458865C967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695"/>
          <a:stretch/>
        </p:blipFill>
        <p:spPr bwMode="auto">
          <a:xfrm>
            <a:off x="3375006" y="5101156"/>
            <a:ext cx="554029" cy="600334"/>
          </a:xfrm>
          <a:prstGeom prst="rect">
            <a:avLst/>
          </a:prstGeom>
          <a:noFill/>
          <a:extLst>
            <a:ext uri="{909E8E84-426E-40DD-AFC4-6F175D3DCCD1}">
              <a14:hiddenFill xmlns:a14="http://schemas.microsoft.com/office/drawing/2010/main">
                <a:solidFill>
                  <a:srgbClr val="FFFFFF"/>
                </a:solidFill>
              </a14:hiddenFill>
            </a:ext>
          </a:extLst>
        </p:spPr>
      </p:pic>
      <p:sp>
        <p:nvSpPr>
          <p:cNvPr id="80" name="ZoneTexte 79">
            <a:extLst>
              <a:ext uri="{FF2B5EF4-FFF2-40B4-BE49-F238E27FC236}">
                <a16:creationId xmlns:a16="http://schemas.microsoft.com/office/drawing/2014/main" id="{2C3D6987-3558-48FC-A4B8-E52554C269D6}"/>
              </a:ext>
            </a:extLst>
          </p:cNvPr>
          <p:cNvSpPr txBox="1"/>
          <p:nvPr/>
        </p:nvSpPr>
        <p:spPr>
          <a:xfrm>
            <a:off x="6872081" y="5060805"/>
            <a:ext cx="2499316" cy="584775"/>
          </a:xfrm>
          <a:prstGeom prst="rect">
            <a:avLst/>
          </a:prstGeom>
          <a:noFill/>
        </p:spPr>
        <p:txBody>
          <a:bodyPr wrap="square">
            <a:spAutoFit/>
          </a:bodyPr>
          <a:lstStyle/>
          <a:p>
            <a:pPr algn="ctr"/>
            <a:r>
              <a:rPr lang="fr-FR" sz="1600" b="1" dirty="0" err="1">
                <a:solidFill>
                  <a:schemeClr val="bg1"/>
                </a:solidFill>
                <a:latin typeface="Roboto" panose="02000000000000000000"/>
                <a:ea typeface="Roboto" panose="02000000000000000000" pitchFamily="2" charset="0"/>
                <a:cs typeface="Poppins"/>
                <a:sym typeface="Poppins"/>
              </a:rPr>
              <a:t>Caregivers</a:t>
            </a:r>
            <a:r>
              <a:rPr lang="fr-FR" sz="1600" b="1" dirty="0">
                <a:solidFill>
                  <a:schemeClr val="bg1"/>
                </a:solidFill>
                <a:latin typeface="Roboto" panose="02000000000000000000"/>
                <a:ea typeface="Roboto" panose="02000000000000000000" pitchFamily="2" charset="0"/>
                <a:cs typeface="Poppins"/>
                <a:sym typeface="Poppins"/>
              </a:rPr>
              <a:t> </a:t>
            </a:r>
            <a:r>
              <a:rPr lang="fr-FR" sz="1600" b="1" dirty="0" err="1">
                <a:solidFill>
                  <a:schemeClr val="bg1"/>
                </a:solidFill>
                <a:latin typeface="Roboto" panose="02000000000000000000"/>
                <a:ea typeface="Roboto" panose="02000000000000000000" pitchFamily="2" charset="0"/>
                <a:cs typeface="Poppins"/>
                <a:sym typeface="Poppins"/>
              </a:rPr>
              <a:t>companies</a:t>
            </a:r>
            <a:endParaRPr lang="fr-FR" sz="1600" b="1" dirty="0">
              <a:solidFill>
                <a:schemeClr val="bg1"/>
              </a:solidFill>
              <a:latin typeface="Roboto" panose="02000000000000000000"/>
              <a:ea typeface="Roboto" panose="02000000000000000000" pitchFamily="2" charset="0"/>
              <a:cs typeface="Poppins"/>
              <a:sym typeface="Poppins"/>
            </a:endParaRPr>
          </a:p>
          <a:p>
            <a:pPr algn="ctr"/>
            <a:r>
              <a:rPr lang="fr-FR" sz="1600" b="1" dirty="0">
                <a:solidFill>
                  <a:schemeClr val="bg1"/>
                </a:solidFill>
                <a:latin typeface="Roboto" panose="02000000000000000000"/>
                <a:ea typeface="Roboto" panose="02000000000000000000" pitchFamily="2" charset="0"/>
                <a:cs typeface="Poppins"/>
                <a:sym typeface="Poppins"/>
              </a:rPr>
              <a:t>(</a:t>
            </a:r>
            <a:r>
              <a:rPr lang="fr-FR" sz="1600" b="1" dirty="0" err="1">
                <a:solidFill>
                  <a:schemeClr val="bg1"/>
                </a:solidFill>
                <a:latin typeface="Roboto" panose="02000000000000000000"/>
                <a:ea typeface="Roboto" panose="02000000000000000000" pitchFamily="2" charset="0"/>
                <a:cs typeface="Poppins"/>
                <a:sym typeface="Poppins"/>
              </a:rPr>
              <a:t>distributors</a:t>
            </a:r>
            <a:r>
              <a:rPr lang="fr-FR" sz="1600" b="1" dirty="0">
                <a:solidFill>
                  <a:schemeClr val="bg1"/>
                </a:solidFill>
                <a:latin typeface="Roboto" panose="02000000000000000000"/>
                <a:ea typeface="Roboto" panose="02000000000000000000" pitchFamily="2" charset="0"/>
                <a:cs typeface="Poppins"/>
                <a:sym typeface="Poppins"/>
              </a:rPr>
              <a:t>)</a:t>
            </a:r>
          </a:p>
        </p:txBody>
      </p:sp>
      <p:sp>
        <p:nvSpPr>
          <p:cNvPr id="82" name="ZoneTexte 81">
            <a:extLst>
              <a:ext uri="{FF2B5EF4-FFF2-40B4-BE49-F238E27FC236}">
                <a16:creationId xmlns:a16="http://schemas.microsoft.com/office/drawing/2014/main" id="{837FB8EE-E5F8-45AB-B138-F4055490FCE0}"/>
              </a:ext>
            </a:extLst>
          </p:cNvPr>
          <p:cNvSpPr txBox="1"/>
          <p:nvPr/>
        </p:nvSpPr>
        <p:spPr>
          <a:xfrm>
            <a:off x="6256203" y="5703808"/>
            <a:ext cx="2864487" cy="830997"/>
          </a:xfrm>
          <a:prstGeom prst="rect">
            <a:avLst/>
          </a:prstGeom>
          <a:noFill/>
        </p:spPr>
        <p:txBody>
          <a:bodyPr wrap="square">
            <a:spAutoFit/>
          </a:bodyPr>
          <a:lstStyle/>
          <a:p>
            <a:pPr algn="ctr"/>
            <a:r>
              <a:rPr lang="fr-FR" sz="1600" dirty="0" err="1">
                <a:solidFill>
                  <a:schemeClr val="bg1"/>
                </a:solidFill>
                <a:latin typeface="Roboto" panose="02000000000000000000"/>
                <a:ea typeface="Roboto" panose="02000000000000000000" pitchFamily="2" charset="0"/>
                <a:cs typeface="Poppins"/>
                <a:sym typeface="Poppins"/>
              </a:rPr>
              <a:t>Higher</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margin</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our</a:t>
            </a:r>
            <a:r>
              <a:rPr lang="fr-FR" sz="1600" dirty="0">
                <a:solidFill>
                  <a:schemeClr val="bg1"/>
                </a:solidFill>
                <a:latin typeface="Roboto" panose="02000000000000000000"/>
                <a:ea typeface="Roboto" panose="02000000000000000000" pitchFamily="2" charset="0"/>
                <a:cs typeface="Poppins"/>
                <a:sym typeface="Poppins"/>
              </a:rPr>
              <a:t> efficient automation </a:t>
            </a:r>
            <a:r>
              <a:rPr lang="fr-FR" sz="1600" dirty="0" err="1">
                <a:solidFill>
                  <a:schemeClr val="bg1"/>
                </a:solidFill>
                <a:latin typeface="Roboto" panose="02000000000000000000"/>
                <a:ea typeface="Roboto" panose="02000000000000000000" pitchFamily="2" charset="0"/>
                <a:cs typeface="Poppins"/>
                <a:sym typeface="Poppins"/>
              </a:rPr>
              <a:t>reduces</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need</a:t>
            </a:r>
            <a:r>
              <a:rPr lang="fr-FR" sz="1600" dirty="0">
                <a:solidFill>
                  <a:schemeClr val="bg1"/>
                </a:solidFill>
                <a:latin typeface="Roboto" panose="02000000000000000000"/>
                <a:ea typeface="Roboto" panose="02000000000000000000" pitchFamily="2" charset="0"/>
                <a:cs typeface="Poppins"/>
                <a:sym typeface="Poppins"/>
              </a:rPr>
              <a:t> for </a:t>
            </a:r>
            <a:r>
              <a:rPr lang="fr-FR" sz="1600" dirty="0" err="1">
                <a:solidFill>
                  <a:schemeClr val="bg1"/>
                </a:solidFill>
                <a:latin typeface="Roboto" panose="02000000000000000000"/>
                <a:ea typeface="Roboto" panose="02000000000000000000" pitchFamily="2" charset="0"/>
                <a:cs typeface="Poppins"/>
                <a:sym typeface="Poppins"/>
              </a:rPr>
              <a:t>actual</a:t>
            </a:r>
            <a:r>
              <a:rPr lang="fr-FR" sz="1600" dirty="0">
                <a:solidFill>
                  <a:schemeClr val="bg1"/>
                </a:solidFill>
                <a:latin typeface="Roboto" panose="02000000000000000000"/>
                <a:ea typeface="Roboto" panose="02000000000000000000" pitchFamily="2" charset="0"/>
                <a:cs typeface="Poppins"/>
                <a:sym typeface="Poppins"/>
              </a:rPr>
              <a:t> people on the </a:t>
            </a:r>
            <a:r>
              <a:rPr lang="fr-FR" sz="1600" dirty="0" err="1">
                <a:solidFill>
                  <a:schemeClr val="bg1"/>
                </a:solidFill>
                <a:latin typeface="Roboto" panose="02000000000000000000"/>
                <a:ea typeface="Roboto" panose="02000000000000000000" pitchFamily="2" charset="0"/>
                <a:cs typeface="Poppins"/>
                <a:sym typeface="Poppins"/>
              </a:rPr>
              <a:t>ground</a:t>
            </a:r>
            <a:r>
              <a:rPr lang="fr-FR" sz="1600" dirty="0">
                <a:solidFill>
                  <a:schemeClr val="bg1"/>
                </a:solidFill>
                <a:latin typeface="Roboto" panose="02000000000000000000"/>
                <a:ea typeface="Roboto" panose="02000000000000000000" pitchFamily="2" charset="0"/>
                <a:cs typeface="Poppins"/>
                <a:sym typeface="Poppins"/>
              </a:rPr>
              <a:t>)</a:t>
            </a:r>
            <a:endParaRPr lang="fr-FR" sz="1600" dirty="0">
              <a:latin typeface="Roboto" panose="02000000000000000000"/>
            </a:endParaRPr>
          </a:p>
        </p:txBody>
      </p:sp>
      <p:pic>
        <p:nvPicPr>
          <p:cNvPr id="1036" name="Picture 10" descr="Family Logo 3245*3840 transprent Png Free Download - Silhouette,  Communication, Joint. - CleanPNG / KissPNG">
            <a:extLst>
              <a:ext uri="{FF2B5EF4-FFF2-40B4-BE49-F238E27FC236}">
                <a16:creationId xmlns:a16="http://schemas.microsoft.com/office/drawing/2014/main" id="{EE60BE51-F0EA-4DD7-92DB-BA56151EEE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9694" y="5101421"/>
            <a:ext cx="496535" cy="588129"/>
          </a:xfrm>
          <a:prstGeom prst="rect">
            <a:avLst/>
          </a:prstGeom>
          <a:noFill/>
          <a:extLst>
            <a:ext uri="{909E8E84-426E-40DD-AFC4-6F175D3DCCD1}">
              <a14:hiddenFill xmlns:a14="http://schemas.microsoft.com/office/drawing/2010/main">
                <a:solidFill>
                  <a:srgbClr val="FFFFFF"/>
                </a:solidFill>
              </a14:hiddenFill>
            </a:ext>
          </a:extLst>
        </p:spPr>
      </p:pic>
      <p:sp>
        <p:nvSpPr>
          <p:cNvPr id="84" name="ZoneTexte 83">
            <a:extLst>
              <a:ext uri="{FF2B5EF4-FFF2-40B4-BE49-F238E27FC236}">
                <a16:creationId xmlns:a16="http://schemas.microsoft.com/office/drawing/2014/main" id="{4CBFA1A9-1ECF-4816-A070-1A57BB66D9BE}"/>
              </a:ext>
            </a:extLst>
          </p:cNvPr>
          <p:cNvSpPr txBox="1"/>
          <p:nvPr/>
        </p:nvSpPr>
        <p:spPr>
          <a:xfrm>
            <a:off x="3914668" y="5089003"/>
            <a:ext cx="2300844" cy="584775"/>
          </a:xfrm>
          <a:prstGeom prst="rect">
            <a:avLst/>
          </a:prstGeom>
          <a:noFill/>
        </p:spPr>
        <p:txBody>
          <a:bodyPr wrap="square">
            <a:spAutoFit/>
          </a:bodyPr>
          <a:lstStyle/>
          <a:p>
            <a:pPr algn="ctr"/>
            <a:r>
              <a:rPr lang="fr-FR" sz="1600" b="1" dirty="0" err="1">
                <a:solidFill>
                  <a:schemeClr val="bg1"/>
                </a:solidFill>
                <a:latin typeface="Roboto" panose="02000000000000000000"/>
                <a:ea typeface="Roboto" panose="02000000000000000000" pitchFamily="2" charset="0"/>
                <a:cs typeface="Poppins"/>
                <a:sym typeface="Poppins"/>
              </a:rPr>
              <a:t>Insurance</a:t>
            </a:r>
            <a:r>
              <a:rPr lang="fr-FR" sz="1600" b="1" dirty="0">
                <a:solidFill>
                  <a:schemeClr val="bg1"/>
                </a:solidFill>
                <a:latin typeface="Roboto" panose="02000000000000000000"/>
                <a:ea typeface="Roboto" panose="02000000000000000000" pitchFamily="2" charset="0"/>
                <a:cs typeface="Poppins"/>
                <a:sym typeface="Poppins"/>
              </a:rPr>
              <a:t> </a:t>
            </a:r>
            <a:r>
              <a:rPr lang="fr-FR" sz="1600" b="1" dirty="0" err="1">
                <a:solidFill>
                  <a:schemeClr val="bg1"/>
                </a:solidFill>
                <a:latin typeface="Roboto" panose="02000000000000000000"/>
                <a:ea typeface="Roboto" panose="02000000000000000000" pitchFamily="2" charset="0"/>
                <a:cs typeface="Poppins"/>
                <a:sym typeface="Poppins"/>
              </a:rPr>
              <a:t>companies</a:t>
            </a:r>
            <a:endParaRPr lang="fr-FR" sz="1600" b="1" dirty="0">
              <a:solidFill>
                <a:schemeClr val="bg1"/>
              </a:solidFill>
              <a:latin typeface="Roboto" panose="02000000000000000000"/>
              <a:ea typeface="Roboto" panose="02000000000000000000" pitchFamily="2" charset="0"/>
              <a:cs typeface="Poppins"/>
              <a:sym typeface="Poppins"/>
            </a:endParaRPr>
          </a:p>
          <a:p>
            <a:pPr algn="ctr"/>
            <a:r>
              <a:rPr lang="fr-FR" sz="1600" b="1" dirty="0">
                <a:solidFill>
                  <a:schemeClr val="bg1"/>
                </a:solidFill>
                <a:latin typeface="Roboto" panose="02000000000000000000"/>
                <a:ea typeface="Roboto" panose="02000000000000000000" pitchFamily="2" charset="0"/>
                <a:cs typeface="Poppins"/>
                <a:sym typeface="Poppins"/>
              </a:rPr>
              <a:t>(</a:t>
            </a:r>
            <a:r>
              <a:rPr lang="fr-FR" sz="1600" b="1" dirty="0" err="1">
                <a:solidFill>
                  <a:schemeClr val="bg1"/>
                </a:solidFill>
                <a:latin typeface="Roboto" panose="02000000000000000000"/>
                <a:ea typeface="Roboto" panose="02000000000000000000" pitchFamily="2" charset="0"/>
                <a:cs typeface="Poppins"/>
                <a:sym typeface="Poppins"/>
              </a:rPr>
              <a:t>distributors</a:t>
            </a:r>
            <a:r>
              <a:rPr lang="fr-FR" sz="1600" b="1" dirty="0">
                <a:solidFill>
                  <a:schemeClr val="bg1"/>
                </a:solidFill>
                <a:latin typeface="Roboto" panose="02000000000000000000"/>
                <a:ea typeface="Roboto" panose="02000000000000000000" pitchFamily="2" charset="0"/>
                <a:cs typeface="Poppins"/>
                <a:sym typeface="Poppins"/>
              </a:rPr>
              <a:t>)</a:t>
            </a:r>
          </a:p>
        </p:txBody>
      </p:sp>
      <p:pic>
        <p:nvPicPr>
          <p:cNvPr id="1037" name="Picture 12" descr="Call center woman headset service 24 7 Royalty Free Vector">
            <a:extLst>
              <a:ext uri="{FF2B5EF4-FFF2-40B4-BE49-F238E27FC236}">
                <a16:creationId xmlns:a16="http://schemas.microsoft.com/office/drawing/2014/main" id="{31081EB8-093F-4A2B-B6D3-987C4363BF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6764" y="5109813"/>
            <a:ext cx="562663" cy="607676"/>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Connecteur droit 1038">
            <a:extLst>
              <a:ext uri="{FF2B5EF4-FFF2-40B4-BE49-F238E27FC236}">
                <a16:creationId xmlns:a16="http://schemas.microsoft.com/office/drawing/2014/main" id="{AF1EF36F-7B58-4230-9716-62255606FAEC}"/>
              </a:ext>
            </a:extLst>
          </p:cNvPr>
          <p:cNvCxnSpPr/>
          <p:nvPr/>
        </p:nvCxnSpPr>
        <p:spPr>
          <a:xfrm>
            <a:off x="3174612" y="5239046"/>
            <a:ext cx="0" cy="11350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C2A65A5-97F7-4C22-AF18-97CAA36B8DFD}"/>
              </a:ext>
            </a:extLst>
          </p:cNvPr>
          <p:cNvCxnSpPr/>
          <p:nvPr/>
        </p:nvCxnSpPr>
        <p:spPr>
          <a:xfrm>
            <a:off x="6218300" y="5243341"/>
            <a:ext cx="0" cy="11350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E338EE7E-354C-4A7B-AB54-445DB21BC47E}"/>
              </a:ext>
            </a:extLst>
          </p:cNvPr>
          <p:cNvCxnSpPr/>
          <p:nvPr/>
        </p:nvCxnSpPr>
        <p:spPr>
          <a:xfrm>
            <a:off x="9158956" y="5221876"/>
            <a:ext cx="0" cy="11350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ZoneTexte 89">
            <a:extLst>
              <a:ext uri="{FF2B5EF4-FFF2-40B4-BE49-F238E27FC236}">
                <a16:creationId xmlns:a16="http://schemas.microsoft.com/office/drawing/2014/main" id="{BE7475D2-1E00-487A-B6C8-402F1C603554}"/>
              </a:ext>
            </a:extLst>
          </p:cNvPr>
          <p:cNvSpPr txBox="1"/>
          <p:nvPr/>
        </p:nvSpPr>
        <p:spPr>
          <a:xfrm>
            <a:off x="9754789" y="5058657"/>
            <a:ext cx="2300844" cy="523220"/>
          </a:xfrm>
          <a:prstGeom prst="rect">
            <a:avLst/>
          </a:prstGeom>
          <a:noFill/>
        </p:spPr>
        <p:txBody>
          <a:bodyPr wrap="square">
            <a:spAutoFit/>
          </a:bodyPr>
          <a:lstStyle/>
          <a:p>
            <a:pPr algn="ctr"/>
            <a:r>
              <a:rPr lang="fr-FR" sz="1400" b="1" dirty="0">
                <a:solidFill>
                  <a:schemeClr val="bg1"/>
                </a:solidFill>
                <a:latin typeface="Roboto" panose="02000000000000000000"/>
                <a:ea typeface="Roboto" panose="02000000000000000000" pitchFamily="2" charset="0"/>
                <a:cs typeface="Poppins"/>
                <a:sym typeface="Poppins"/>
              </a:rPr>
              <a:t>Assistance </a:t>
            </a:r>
            <a:r>
              <a:rPr lang="fr-FR" sz="1400" b="1" dirty="0" err="1">
                <a:solidFill>
                  <a:schemeClr val="bg1"/>
                </a:solidFill>
                <a:latin typeface="Roboto" panose="02000000000000000000"/>
                <a:ea typeface="Roboto" panose="02000000000000000000" pitchFamily="2" charset="0"/>
                <a:cs typeface="Poppins"/>
                <a:sym typeface="Poppins"/>
              </a:rPr>
              <a:t>companies</a:t>
            </a:r>
            <a:endParaRPr lang="fr-FR" sz="1400" b="1" dirty="0">
              <a:solidFill>
                <a:schemeClr val="bg1"/>
              </a:solidFill>
              <a:latin typeface="Roboto" panose="02000000000000000000"/>
              <a:ea typeface="Roboto" panose="02000000000000000000" pitchFamily="2" charset="0"/>
              <a:cs typeface="Poppins"/>
              <a:sym typeface="Poppins"/>
            </a:endParaRPr>
          </a:p>
          <a:p>
            <a:pPr algn="ctr"/>
            <a:r>
              <a:rPr lang="fr-FR" sz="1400" b="1" dirty="0">
                <a:solidFill>
                  <a:schemeClr val="bg1"/>
                </a:solidFill>
                <a:latin typeface="Roboto" panose="02000000000000000000"/>
                <a:ea typeface="Roboto" panose="02000000000000000000" pitchFamily="2" charset="0"/>
                <a:cs typeface="Poppins"/>
                <a:sym typeface="Poppins"/>
              </a:rPr>
              <a:t>(</a:t>
            </a:r>
            <a:r>
              <a:rPr lang="fr-FR" sz="1400" b="1" dirty="0" err="1">
                <a:solidFill>
                  <a:schemeClr val="bg1"/>
                </a:solidFill>
                <a:latin typeface="Roboto" panose="02000000000000000000"/>
                <a:ea typeface="Roboto" panose="02000000000000000000" pitchFamily="2" charset="0"/>
                <a:cs typeface="Poppins"/>
                <a:sym typeface="Poppins"/>
              </a:rPr>
              <a:t>distributors</a:t>
            </a:r>
            <a:r>
              <a:rPr lang="fr-FR" sz="1400" b="1" dirty="0">
                <a:solidFill>
                  <a:schemeClr val="bg1"/>
                </a:solidFill>
                <a:latin typeface="Roboto" panose="02000000000000000000"/>
                <a:ea typeface="Roboto" panose="02000000000000000000" pitchFamily="2" charset="0"/>
                <a:cs typeface="Poppins"/>
                <a:sym typeface="Poppins"/>
              </a:rPr>
              <a:t>)</a:t>
            </a:r>
          </a:p>
        </p:txBody>
      </p:sp>
      <p:sp>
        <p:nvSpPr>
          <p:cNvPr id="91" name="ZoneTexte 90">
            <a:extLst>
              <a:ext uri="{FF2B5EF4-FFF2-40B4-BE49-F238E27FC236}">
                <a16:creationId xmlns:a16="http://schemas.microsoft.com/office/drawing/2014/main" id="{894E6D4D-75E8-474C-950A-49B6DA0E7DFF}"/>
              </a:ext>
            </a:extLst>
          </p:cNvPr>
          <p:cNvSpPr txBox="1"/>
          <p:nvPr/>
        </p:nvSpPr>
        <p:spPr>
          <a:xfrm>
            <a:off x="9156598" y="5701660"/>
            <a:ext cx="2872820" cy="830997"/>
          </a:xfrm>
          <a:prstGeom prst="rect">
            <a:avLst/>
          </a:prstGeom>
          <a:noFill/>
        </p:spPr>
        <p:txBody>
          <a:bodyPr wrap="square">
            <a:spAutoFit/>
          </a:bodyPr>
          <a:lstStyle/>
          <a:p>
            <a:pPr algn="ctr"/>
            <a:r>
              <a:rPr lang="fr-FR" sz="1600" dirty="0" err="1">
                <a:solidFill>
                  <a:schemeClr val="bg1"/>
                </a:solidFill>
                <a:latin typeface="Roboto" panose="02000000000000000000"/>
                <a:ea typeface="Roboto" panose="02000000000000000000" pitchFamily="2" charset="0"/>
                <a:cs typeface="Poppins"/>
                <a:sym typeface="Poppins"/>
              </a:rPr>
              <a:t>Increase</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margin</a:t>
            </a:r>
            <a:r>
              <a:rPr lang="fr-FR" sz="1600" dirty="0">
                <a:solidFill>
                  <a:schemeClr val="bg1"/>
                </a:solidFill>
                <a:latin typeface="Roboto" panose="02000000000000000000"/>
                <a:ea typeface="Roboto" panose="02000000000000000000" pitchFamily="2" charset="0"/>
                <a:cs typeface="Poppins"/>
                <a:sym typeface="Poppins"/>
              </a:rPr>
              <a:t> (&lt; 5% false </a:t>
            </a:r>
            <a:r>
              <a:rPr lang="fr-FR" sz="1600" dirty="0" err="1">
                <a:solidFill>
                  <a:schemeClr val="bg1"/>
                </a:solidFill>
                <a:latin typeface="Roboto" panose="02000000000000000000"/>
                <a:ea typeface="Roboto" panose="02000000000000000000" pitchFamily="2" charset="0"/>
                <a:cs typeface="Poppins"/>
                <a:sym typeface="Poppins"/>
              </a:rPr>
              <a:t>alarm</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compared</a:t>
            </a:r>
            <a:r>
              <a:rPr lang="fr-FR" sz="1600" dirty="0">
                <a:solidFill>
                  <a:schemeClr val="bg1"/>
                </a:solidFill>
                <a:latin typeface="Roboto" panose="02000000000000000000"/>
                <a:ea typeface="Roboto" panose="02000000000000000000" pitchFamily="2" charset="0"/>
                <a:cs typeface="Poppins"/>
                <a:sym typeface="Poppins"/>
              </a:rPr>
              <a:t> to 80% for </a:t>
            </a:r>
            <a:r>
              <a:rPr lang="fr-FR" sz="1600" dirty="0" err="1">
                <a:solidFill>
                  <a:schemeClr val="bg1"/>
                </a:solidFill>
                <a:latin typeface="Roboto" panose="02000000000000000000"/>
                <a:ea typeface="Roboto" panose="02000000000000000000" pitchFamily="2" charset="0"/>
                <a:cs typeface="Poppins"/>
                <a:sym typeface="Poppins"/>
              </a:rPr>
              <a:t>other</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fall</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detection</a:t>
            </a:r>
            <a:r>
              <a:rPr lang="fr-FR" sz="1600" dirty="0">
                <a:solidFill>
                  <a:schemeClr val="bg1"/>
                </a:solidFill>
                <a:latin typeface="Roboto" panose="02000000000000000000"/>
                <a:ea typeface="Roboto" panose="02000000000000000000" pitchFamily="2" charset="0"/>
                <a:cs typeface="Poppins"/>
                <a:sym typeface="Poppins"/>
              </a:rPr>
              <a:t> </a:t>
            </a:r>
            <a:r>
              <a:rPr lang="fr-FR" sz="1600" dirty="0" err="1">
                <a:solidFill>
                  <a:schemeClr val="bg1"/>
                </a:solidFill>
                <a:latin typeface="Roboto" panose="02000000000000000000"/>
                <a:ea typeface="Roboto" panose="02000000000000000000" pitchFamily="2" charset="0"/>
                <a:cs typeface="Poppins"/>
                <a:sym typeface="Poppins"/>
              </a:rPr>
              <a:t>devices</a:t>
            </a:r>
            <a:r>
              <a:rPr lang="fr-FR" sz="1600" dirty="0">
                <a:solidFill>
                  <a:schemeClr val="bg1"/>
                </a:solidFill>
                <a:latin typeface="Roboto" panose="02000000000000000000"/>
                <a:ea typeface="Roboto" panose="02000000000000000000" pitchFamily="2" charset="0"/>
                <a:cs typeface="Poppins"/>
                <a:sym typeface="Poppins"/>
              </a:rPr>
              <a:t>)</a:t>
            </a:r>
            <a:endParaRPr lang="fr-FR" sz="1600" dirty="0">
              <a:latin typeface="Roboto" panose="02000000000000000000"/>
            </a:endParaRPr>
          </a:p>
        </p:txBody>
      </p:sp>
      <p:pic>
        <p:nvPicPr>
          <p:cNvPr id="92" name="Image 91">
            <a:extLst>
              <a:ext uri="{FF2B5EF4-FFF2-40B4-BE49-F238E27FC236}">
                <a16:creationId xmlns:a16="http://schemas.microsoft.com/office/drawing/2014/main" id="{3B020213-C0EF-4503-A210-E6926C26F0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3058" y="1081655"/>
            <a:ext cx="913522" cy="506839"/>
          </a:xfrm>
          <a:prstGeom prst="rect">
            <a:avLst/>
          </a:prstGeom>
        </p:spPr>
      </p:pic>
      <p:pic>
        <p:nvPicPr>
          <p:cNvPr id="93" name="Picture 2" descr="RÃ©sultat de recherche d'images pour &quot;FONDATION MAIFÂµ&quot;">
            <a:extLst>
              <a:ext uri="{FF2B5EF4-FFF2-40B4-BE49-F238E27FC236}">
                <a16:creationId xmlns:a16="http://schemas.microsoft.com/office/drawing/2014/main" id="{71500AB1-176D-43FC-A6D6-374F6CF686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67710" y="995347"/>
            <a:ext cx="575423" cy="575423"/>
          </a:xfrm>
          <a:prstGeom prst="rect">
            <a:avLst/>
          </a:prstGeom>
          <a:noFill/>
          <a:extLst>
            <a:ext uri="{909E8E84-426E-40DD-AFC4-6F175D3DCCD1}">
              <a14:hiddenFill xmlns:a14="http://schemas.microsoft.com/office/drawing/2010/main">
                <a:solidFill>
                  <a:srgbClr val="FFFFFF"/>
                </a:solidFill>
              </a14:hiddenFill>
            </a:ext>
          </a:extLst>
        </p:spPr>
      </p:pic>
      <p:pic>
        <p:nvPicPr>
          <p:cNvPr id="94" name="Image 93">
            <a:extLst>
              <a:ext uri="{FF2B5EF4-FFF2-40B4-BE49-F238E27FC236}">
                <a16:creationId xmlns:a16="http://schemas.microsoft.com/office/drawing/2014/main" id="{9D67E54B-0706-4CA5-B58A-0B26689A6F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56666" y="940699"/>
            <a:ext cx="1039775" cy="663542"/>
          </a:xfrm>
          <a:prstGeom prst="rect">
            <a:avLst/>
          </a:prstGeom>
        </p:spPr>
      </p:pic>
      <p:sp>
        <p:nvSpPr>
          <p:cNvPr id="1040" name="ZoneTexte 1039">
            <a:extLst>
              <a:ext uri="{FF2B5EF4-FFF2-40B4-BE49-F238E27FC236}">
                <a16:creationId xmlns:a16="http://schemas.microsoft.com/office/drawing/2014/main" id="{0C852E0F-B0DE-4120-AC65-975BEA090D3A}"/>
              </a:ext>
            </a:extLst>
          </p:cNvPr>
          <p:cNvSpPr txBox="1"/>
          <p:nvPr/>
        </p:nvSpPr>
        <p:spPr>
          <a:xfrm>
            <a:off x="9471615" y="1604241"/>
            <a:ext cx="2371518" cy="261610"/>
          </a:xfrm>
          <a:prstGeom prst="rect">
            <a:avLst/>
          </a:prstGeom>
          <a:noFill/>
        </p:spPr>
        <p:txBody>
          <a:bodyPr wrap="square" rtlCol="0">
            <a:spAutoFit/>
          </a:bodyPr>
          <a:lstStyle/>
          <a:p>
            <a:pPr algn="ctr"/>
            <a:r>
              <a:rPr lang="fr-FR" sz="1100" b="1" i="1" dirty="0" err="1"/>
              <a:t>Received</a:t>
            </a:r>
            <a:r>
              <a:rPr lang="fr-FR" sz="1100" b="1" i="1" dirty="0"/>
              <a:t> </a:t>
            </a:r>
            <a:r>
              <a:rPr lang="fr-FR" sz="1100" b="1" i="1" dirty="0" err="1"/>
              <a:t>awards</a:t>
            </a:r>
            <a:endParaRPr lang="fr-FR" sz="1100" b="1" i="1" dirty="0"/>
          </a:p>
        </p:txBody>
      </p:sp>
      <p:cxnSp>
        <p:nvCxnSpPr>
          <p:cNvPr id="49" name="Connecteur droit avec flèche 48">
            <a:extLst>
              <a:ext uri="{FF2B5EF4-FFF2-40B4-BE49-F238E27FC236}">
                <a16:creationId xmlns:a16="http://schemas.microsoft.com/office/drawing/2014/main" id="{9909F632-F72D-4225-89B6-B0659431553C}"/>
              </a:ext>
            </a:extLst>
          </p:cNvPr>
          <p:cNvCxnSpPr>
            <a:cxnSpLocks/>
            <a:endCxn id="61" idx="0"/>
          </p:cNvCxnSpPr>
          <p:nvPr/>
        </p:nvCxnSpPr>
        <p:spPr>
          <a:xfrm>
            <a:off x="5599838" y="1821880"/>
            <a:ext cx="1868341" cy="729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Close up legs of young hipster man one person walking stepping going up the stairs in modern city, go up, success, grow up. with traffic line color yellow cross bridge overpass. Premium Photo">
            <a:extLst>
              <a:ext uri="{FF2B5EF4-FFF2-40B4-BE49-F238E27FC236}">
                <a16:creationId xmlns:a16="http://schemas.microsoft.com/office/drawing/2014/main" id="{42051403-A394-45C3-B2FB-D02F49E0AC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338" y="2596430"/>
            <a:ext cx="1684774" cy="1122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 coins arrondis 3">
            <a:extLst>
              <a:ext uri="{FF2B5EF4-FFF2-40B4-BE49-F238E27FC236}">
                <a16:creationId xmlns:a16="http://schemas.microsoft.com/office/drawing/2014/main" id="{7639FFF2-D31E-4DFA-98EF-64159CC07E3F}"/>
              </a:ext>
            </a:extLst>
          </p:cNvPr>
          <p:cNvSpPr/>
          <p:nvPr/>
        </p:nvSpPr>
        <p:spPr>
          <a:xfrm rot="20592433">
            <a:off x="2533261" y="2373362"/>
            <a:ext cx="1351497" cy="46037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00B050"/>
                </a:solidFill>
              </a:rPr>
              <a:t>#1 </a:t>
            </a:r>
            <a:r>
              <a:rPr lang="fr-FR" sz="1000" b="1" dirty="0" err="1">
                <a:solidFill>
                  <a:srgbClr val="00B050"/>
                </a:solidFill>
              </a:rPr>
              <a:t>wearable</a:t>
            </a:r>
            <a:r>
              <a:rPr lang="fr-FR" sz="1000" b="1" dirty="0">
                <a:solidFill>
                  <a:srgbClr val="00B050"/>
                </a:solidFill>
              </a:rPr>
              <a:t> </a:t>
            </a:r>
            <a:r>
              <a:rPr lang="fr-FR" sz="1000" b="1" dirty="0" err="1">
                <a:solidFill>
                  <a:srgbClr val="00B050"/>
                </a:solidFill>
              </a:rPr>
              <a:t>according</a:t>
            </a:r>
            <a:r>
              <a:rPr lang="fr-FR" sz="1000" b="1" dirty="0">
                <a:solidFill>
                  <a:srgbClr val="00B050"/>
                </a:solidFill>
              </a:rPr>
              <a:t> </a:t>
            </a:r>
            <a:r>
              <a:rPr lang="fr-FR" sz="1000" b="1" dirty="0" err="1">
                <a:solidFill>
                  <a:srgbClr val="00B050"/>
                </a:solidFill>
              </a:rPr>
              <a:t>toTASDA’s</a:t>
            </a:r>
            <a:r>
              <a:rPr lang="fr-FR" sz="1000" b="1" dirty="0">
                <a:solidFill>
                  <a:srgbClr val="00B050"/>
                </a:solidFill>
              </a:rPr>
              <a:t> </a:t>
            </a:r>
            <a:r>
              <a:rPr lang="fr-FR" sz="1000" b="1" dirty="0" err="1">
                <a:solidFill>
                  <a:srgbClr val="00B050"/>
                </a:solidFill>
              </a:rPr>
              <a:t>clinical</a:t>
            </a:r>
            <a:r>
              <a:rPr lang="fr-FR" sz="1000" b="1" dirty="0">
                <a:solidFill>
                  <a:srgbClr val="00B050"/>
                </a:solidFill>
              </a:rPr>
              <a:t> tests </a:t>
            </a:r>
          </a:p>
        </p:txBody>
      </p:sp>
      <p:sp>
        <p:nvSpPr>
          <p:cNvPr id="44" name="Rectangle : coins arrondis 43">
            <a:extLst>
              <a:ext uri="{FF2B5EF4-FFF2-40B4-BE49-F238E27FC236}">
                <a16:creationId xmlns:a16="http://schemas.microsoft.com/office/drawing/2014/main" id="{F9734676-DCD7-4B90-8C19-700879B557BD}"/>
              </a:ext>
            </a:extLst>
          </p:cNvPr>
          <p:cNvSpPr/>
          <p:nvPr/>
        </p:nvSpPr>
        <p:spPr>
          <a:xfrm rot="20905088">
            <a:off x="6049983" y="2203506"/>
            <a:ext cx="1500501" cy="43849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u="sng" dirty="0" err="1">
                <a:solidFill>
                  <a:srgbClr val="00B050"/>
                </a:solidFill>
              </a:rPr>
              <a:t>Approved</a:t>
            </a:r>
            <a:r>
              <a:rPr lang="fr-FR" sz="1000" b="1" u="sng" dirty="0">
                <a:solidFill>
                  <a:srgbClr val="00B050"/>
                </a:solidFill>
              </a:rPr>
              <a:t> by </a:t>
            </a:r>
            <a:r>
              <a:rPr lang="fr-FR" sz="1000" b="1" dirty="0">
                <a:solidFill>
                  <a:srgbClr val="00B050"/>
                </a:solidFill>
              </a:rPr>
              <a:t>Centre du Sommeil + </a:t>
            </a:r>
            <a:r>
              <a:rPr lang="fr-FR" sz="1000" b="1" dirty="0" err="1">
                <a:solidFill>
                  <a:srgbClr val="00B050"/>
                </a:solidFill>
              </a:rPr>
              <a:t>Streetlab</a:t>
            </a:r>
            <a:r>
              <a:rPr lang="fr-FR" sz="1000" b="1" dirty="0">
                <a:solidFill>
                  <a:srgbClr val="00B050"/>
                </a:solidFill>
              </a:rPr>
              <a:t> Institut de la Vision</a:t>
            </a:r>
          </a:p>
        </p:txBody>
      </p:sp>
      <p:sp>
        <p:nvSpPr>
          <p:cNvPr id="45" name="Rectangle : coins arrondis 44">
            <a:extLst>
              <a:ext uri="{FF2B5EF4-FFF2-40B4-BE49-F238E27FC236}">
                <a16:creationId xmlns:a16="http://schemas.microsoft.com/office/drawing/2014/main" id="{16878D5D-EB0E-463E-888C-0D3E35C2D93B}"/>
              </a:ext>
            </a:extLst>
          </p:cNvPr>
          <p:cNvSpPr/>
          <p:nvPr/>
        </p:nvSpPr>
        <p:spPr>
          <a:xfrm rot="20592433">
            <a:off x="192150" y="2384320"/>
            <a:ext cx="1364559" cy="46037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srgbClr val="00B050"/>
                </a:solidFill>
              </a:rPr>
              <a:t>Validated</a:t>
            </a:r>
            <a:r>
              <a:rPr lang="fr-FR" sz="1000" b="1" dirty="0">
                <a:solidFill>
                  <a:srgbClr val="00B050"/>
                </a:solidFill>
              </a:rPr>
              <a:t> by </a:t>
            </a:r>
            <a:r>
              <a:rPr lang="fr-FR" sz="1000" b="1" dirty="0" err="1">
                <a:solidFill>
                  <a:srgbClr val="00B050"/>
                </a:solidFill>
              </a:rPr>
              <a:t>Hospitals</a:t>
            </a:r>
            <a:r>
              <a:rPr lang="fr-FR" sz="1000" b="1" dirty="0">
                <a:solidFill>
                  <a:srgbClr val="00B050"/>
                </a:solidFill>
              </a:rPr>
              <a:t> for patients monitoring</a:t>
            </a:r>
          </a:p>
        </p:txBody>
      </p:sp>
      <p:cxnSp>
        <p:nvCxnSpPr>
          <p:cNvPr id="38" name="Connecteur droit avec flèche 37">
            <a:extLst>
              <a:ext uri="{FF2B5EF4-FFF2-40B4-BE49-F238E27FC236}">
                <a16:creationId xmlns:a16="http://schemas.microsoft.com/office/drawing/2014/main" id="{8D95F0A4-9B5A-44B9-8B7C-009CE01A77A4}"/>
              </a:ext>
            </a:extLst>
          </p:cNvPr>
          <p:cNvCxnSpPr>
            <a:cxnSpLocks/>
          </p:cNvCxnSpPr>
          <p:nvPr/>
        </p:nvCxnSpPr>
        <p:spPr>
          <a:xfrm flipH="1">
            <a:off x="1396801" y="1825691"/>
            <a:ext cx="4203040" cy="725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04D6CC96-2D9B-4D48-9A6E-6CD9238F9623}"/>
              </a:ext>
            </a:extLst>
          </p:cNvPr>
          <p:cNvCxnSpPr>
            <a:cxnSpLocks/>
            <a:endCxn id="21" idx="0"/>
          </p:cNvCxnSpPr>
          <p:nvPr/>
        </p:nvCxnSpPr>
        <p:spPr>
          <a:xfrm flipH="1">
            <a:off x="3784983" y="1821879"/>
            <a:ext cx="1814854" cy="729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Eye Tracking: What Is It For And When To Use It - Usability Geek">
            <a:extLst>
              <a:ext uri="{FF2B5EF4-FFF2-40B4-BE49-F238E27FC236}">
                <a16:creationId xmlns:a16="http://schemas.microsoft.com/office/drawing/2014/main" id="{36B8F3DA-9FB4-452B-87E3-3F285D9F48C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293" y="3087876"/>
            <a:ext cx="1284866" cy="719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8" name="Rectangle : coins arrondis 47">
            <a:extLst>
              <a:ext uri="{FF2B5EF4-FFF2-40B4-BE49-F238E27FC236}">
                <a16:creationId xmlns:a16="http://schemas.microsoft.com/office/drawing/2014/main" id="{B15848CF-6B63-4651-A39C-7BB44FAB54FE}"/>
              </a:ext>
            </a:extLst>
          </p:cNvPr>
          <p:cNvSpPr/>
          <p:nvPr/>
        </p:nvSpPr>
        <p:spPr>
          <a:xfrm rot="20905088">
            <a:off x="8504320" y="2561030"/>
            <a:ext cx="1500501" cy="22501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Worldwide innovation</a:t>
            </a:r>
          </a:p>
        </p:txBody>
      </p:sp>
      <p:cxnSp>
        <p:nvCxnSpPr>
          <p:cNvPr id="56" name="Connecteur droit avec flèche 55">
            <a:extLst>
              <a:ext uri="{FF2B5EF4-FFF2-40B4-BE49-F238E27FC236}">
                <a16:creationId xmlns:a16="http://schemas.microsoft.com/office/drawing/2014/main" id="{AA8EADC2-23FB-4F09-967E-DC390A5E9CE5}"/>
              </a:ext>
            </a:extLst>
          </p:cNvPr>
          <p:cNvCxnSpPr>
            <a:cxnSpLocks/>
            <a:endCxn id="33" idx="0"/>
          </p:cNvCxnSpPr>
          <p:nvPr/>
        </p:nvCxnSpPr>
        <p:spPr>
          <a:xfrm>
            <a:off x="5599839" y="1825691"/>
            <a:ext cx="3769231" cy="725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B4CCBD50-232D-441B-81E5-8B24AD02C4B5}"/>
              </a:ext>
            </a:extLst>
          </p:cNvPr>
          <p:cNvCxnSpPr>
            <a:cxnSpLocks/>
            <a:endCxn id="1028" idx="0"/>
          </p:cNvCxnSpPr>
          <p:nvPr/>
        </p:nvCxnSpPr>
        <p:spPr>
          <a:xfrm>
            <a:off x="5599839" y="1848638"/>
            <a:ext cx="5526722" cy="702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2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9273240" y="641304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DD964B89-B221-42D7-8CD3-5BA47CAEAE8D}" type="slidenum">
              <a:rPr lang="fr-FR" spc="-1">
                <a:solidFill>
                  <a:srgbClr val="0166AE"/>
                </a:solidFill>
                <a:latin typeface="Calibri"/>
                <a:ea typeface="DejaVu Sans"/>
              </a:rPr>
              <a:t>8</a:t>
            </a:fld>
            <a:endParaRPr lang="fr-FR" spc="-1" dirty="0">
              <a:latin typeface="Arial"/>
            </a:endParaRPr>
          </a:p>
        </p:txBody>
      </p:sp>
      <p:sp>
        <p:nvSpPr>
          <p:cNvPr id="97" name="CustomShape 2"/>
          <p:cNvSpPr/>
          <p:nvPr/>
        </p:nvSpPr>
        <p:spPr>
          <a:xfrm>
            <a:off x="515938" y="3533775"/>
            <a:ext cx="1658822" cy="28792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700" spc="-1" dirty="0" err="1">
                <a:latin typeface="Roboto" panose="02000000000000000000"/>
                <a:ea typeface="DejaVu Sans"/>
              </a:rPr>
              <a:t>Developments</a:t>
            </a:r>
            <a:endParaRPr lang="fr-FR" sz="1700" spc="-1" dirty="0">
              <a:latin typeface="Roboto" panose="02000000000000000000"/>
            </a:endParaRPr>
          </a:p>
          <a:p>
            <a:pPr>
              <a:lnSpc>
                <a:spcPct val="100000"/>
              </a:lnSpc>
            </a:pPr>
            <a:endParaRPr lang="fr-FR" sz="1700" spc="-1" dirty="0">
              <a:latin typeface="Roboto" panose="02000000000000000000"/>
            </a:endParaRPr>
          </a:p>
          <a:p>
            <a:pPr>
              <a:lnSpc>
                <a:spcPct val="100000"/>
              </a:lnSpc>
            </a:pPr>
            <a:endParaRPr lang="fr-FR" sz="1700" spc="-1" dirty="0">
              <a:latin typeface="Roboto" panose="02000000000000000000"/>
            </a:endParaRPr>
          </a:p>
          <a:p>
            <a:pPr>
              <a:lnSpc>
                <a:spcPct val="100000"/>
              </a:lnSpc>
            </a:pPr>
            <a:endParaRPr lang="fr-FR" sz="1700" spc="-1" dirty="0">
              <a:latin typeface="Roboto" panose="02000000000000000000"/>
            </a:endParaRPr>
          </a:p>
          <a:p>
            <a:pPr>
              <a:lnSpc>
                <a:spcPct val="100000"/>
              </a:lnSpc>
            </a:pPr>
            <a:endParaRPr lang="fr-FR" sz="1700" spc="-1" dirty="0">
              <a:latin typeface="Roboto" panose="02000000000000000000"/>
            </a:endParaRPr>
          </a:p>
          <a:p>
            <a:pPr>
              <a:lnSpc>
                <a:spcPct val="100000"/>
              </a:lnSpc>
            </a:pPr>
            <a:endParaRPr lang="fr-FR" sz="1700" spc="-1" dirty="0">
              <a:latin typeface="Roboto" panose="02000000000000000000"/>
            </a:endParaRPr>
          </a:p>
          <a:p>
            <a:pPr>
              <a:lnSpc>
                <a:spcPct val="100000"/>
              </a:lnSpc>
            </a:pPr>
            <a:r>
              <a:rPr lang="fr-FR" sz="1700" spc="-1" dirty="0" err="1">
                <a:latin typeface="Roboto" panose="02000000000000000000"/>
                <a:ea typeface="DejaVu Sans"/>
              </a:rPr>
              <a:t>Medical</a:t>
            </a:r>
            <a:r>
              <a:rPr lang="fr-FR" sz="1700" spc="-1" dirty="0">
                <a:latin typeface="Roboto" panose="02000000000000000000"/>
                <a:ea typeface="DejaVu Sans"/>
              </a:rPr>
              <a:t> / </a:t>
            </a:r>
            <a:r>
              <a:rPr lang="fr-FR" sz="1700" spc="-1" dirty="0" err="1">
                <a:latin typeface="Roboto" panose="02000000000000000000"/>
                <a:ea typeface="DejaVu Sans"/>
              </a:rPr>
              <a:t>technical</a:t>
            </a:r>
            <a:r>
              <a:rPr lang="fr-FR" sz="1700" spc="-1" dirty="0">
                <a:latin typeface="Roboto" panose="02000000000000000000"/>
                <a:ea typeface="DejaVu Sans"/>
              </a:rPr>
              <a:t> </a:t>
            </a:r>
            <a:r>
              <a:rPr lang="fr-FR" sz="1700" spc="-1" dirty="0" err="1">
                <a:latin typeface="Roboto" panose="02000000000000000000"/>
                <a:ea typeface="DejaVu Sans"/>
              </a:rPr>
              <a:t>third</a:t>
            </a:r>
            <a:r>
              <a:rPr lang="fr-FR" sz="1700" spc="-1" dirty="0">
                <a:latin typeface="Roboto" panose="02000000000000000000"/>
                <a:ea typeface="DejaVu Sans"/>
              </a:rPr>
              <a:t>-party </a:t>
            </a:r>
            <a:r>
              <a:rPr lang="fr-FR" sz="1700" spc="-1" dirty="0" err="1">
                <a:latin typeface="Roboto" panose="02000000000000000000"/>
                <a:ea typeface="DejaVu Sans"/>
              </a:rPr>
              <a:t>reference</a:t>
            </a:r>
            <a:endParaRPr lang="fr-FR" sz="1700" spc="-1" dirty="0">
              <a:latin typeface="Roboto" panose="02000000000000000000"/>
            </a:endParaRPr>
          </a:p>
          <a:p>
            <a:pPr>
              <a:lnSpc>
                <a:spcPct val="100000"/>
              </a:lnSpc>
            </a:pPr>
            <a:endParaRPr lang="fr-FR" sz="1700" spc="-1" dirty="0">
              <a:latin typeface="Roboto" panose="02000000000000000000"/>
            </a:endParaRPr>
          </a:p>
          <a:p>
            <a:pPr>
              <a:lnSpc>
                <a:spcPct val="100000"/>
              </a:lnSpc>
            </a:pPr>
            <a:endParaRPr lang="fr-FR" sz="1700" spc="-1" dirty="0">
              <a:latin typeface="Roboto" panose="02000000000000000000"/>
            </a:endParaRPr>
          </a:p>
        </p:txBody>
      </p:sp>
      <p:pic>
        <p:nvPicPr>
          <p:cNvPr id="98" name="Picture 4"/>
          <p:cNvPicPr/>
          <p:nvPr/>
        </p:nvPicPr>
        <p:blipFill>
          <a:blip r:embed="rId2"/>
          <a:stretch/>
        </p:blipFill>
        <p:spPr>
          <a:xfrm>
            <a:off x="5709960" y="5413680"/>
            <a:ext cx="1107360" cy="496440"/>
          </a:xfrm>
          <a:prstGeom prst="rect">
            <a:avLst/>
          </a:prstGeom>
          <a:ln>
            <a:noFill/>
          </a:ln>
        </p:spPr>
      </p:pic>
      <p:pic>
        <p:nvPicPr>
          <p:cNvPr id="99" name="Picture 2"/>
          <p:cNvPicPr/>
          <p:nvPr/>
        </p:nvPicPr>
        <p:blipFill>
          <a:blip r:embed="rId3"/>
          <a:stretch/>
        </p:blipFill>
        <p:spPr>
          <a:xfrm>
            <a:off x="2266920" y="4965120"/>
            <a:ext cx="1496520" cy="496440"/>
          </a:xfrm>
          <a:prstGeom prst="rect">
            <a:avLst/>
          </a:prstGeom>
          <a:ln>
            <a:noFill/>
          </a:ln>
        </p:spPr>
      </p:pic>
      <p:sp>
        <p:nvSpPr>
          <p:cNvPr id="100" name="CustomShape 3"/>
          <p:cNvSpPr/>
          <p:nvPr/>
        </p:nvSpPr>
        <p:spPr>
          <a:xfrm>
            <a:off x="422639" y="1166760"/>
            <a:ext cx="9340485"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pc="-1" dirty="0" err="1">
                <a:latin typeface="Roboto" panose="02000000000000000000"/>
                <a:ea typeface="DejaVu Sans"/>
              </a:rPr>
              <a:t>Ellcie</a:t>
            </a:r>
            <a:r>
              <a:rPr lang="fr-FR" spc="-1" dirty="0">
                <a:latin typeface="Roboto" panose="02000000000000000000"/>
                <a:ea typeface="DejaVu Sans"/>
              </a:rPr>
              <a:t> </a:t>
            </a:r>
            <a:r>
              <a:rPr lang="fr-FR" spc="-1" dirty="0" err="1">
                <a:latin typeface="Roboto" panose="02000000000000000000"/>
                <a:ea typeface="DejaVu Sans"/>
              </a:rPr>
              <a:t>Healthy</a:t>
            </a:r>
            <a:r>
              <a:rPr lang="fr-FR" spc="-1" dirty="0">
                <a:latin typeface="Roboto" panose="02000000000000000000"/>
                <a:ea typeface="DejaVu Sans"/>
              </a:rPr>
              <a:t> has </a:t>
            </a:r>
            <a:r>
              <a:rPr lang="fr-FR" spc="-1" dirty="0" err="1">
                <a:solidFill>
                  <a:srgbClr val="222222"/>
                </a:solidFill>
                <a:latin typeface="Roboto" panose="02000000000000000000"/>
                <a:ea typeface="DejaVu Sans"/>
              </a:rPr>
              <a:t>systematized</a:t>
            </a:r>
            <a:r>
              <a:rPr lang="fr-FR" spc="-1" dirty="0">
                <a:solidFill>
                  <a:srgbClr val="222222"/>
                </a:solidFill>
                <a:latin typeface="Roboto" panose="02000000000000000000"/>
                <a:ea typeface="DejaVu Sans"/>
              </a:rPr>
              <a:t> the </a:t>
            </a:r>
            <a:r>
              <a:rPr lang="fr-FR" spc="-1" dirty="0" err="1">
                <a:solidFill>
                  <a:srgbClr val="222222"/>
                </a:solidFill>
                <a:latin typeface="Roboto" panose="02000000000000000000"/>
                <a:ea typeface="DejaVu Sans"/>
              </a:rPr>
              <a:t>clinical</a:t>
            </a:r>
            <a:r>
              <a:rPr lang="fr-FR" spc="-1" dirty="0">
                <a:solidFill>
                  <a:srgbClr val="222222"/>
                </a:solidFill>
                <a:latin typeface="Roboto" panose="02000000000000000000"/>
                <a:ea typeface="DejaVu Sans"/>
              </a:rPr>
              <a:t> tests to </a:t>
            </a:r>
            <a:r>
              <a:rPr lang="fr-FR" spc="-1" dirty="0" err="1">
                <a:solidFill>
                  <a:srgbClr val="222222"/>
                </a:solidFill>
                <a:latin typeface="Roboto" panose="02000000000000000000"/>
                <a:ea typeface="DejaVu Sans"/>
              </a:rPr>
              <a:t>validate</a:t>
            </a:r>
            <a:r>
              <a:rPr lang="fr-FR" spc="-1" dirty="0">
                <a:solidFill>
                  <a:srgbClr val="222222"/>
                </a:solidFill>
                <a:latin typeface="Roboto" panose="02000000000000000000"/>
                <a:ea typeface="DejaVu Sans"/>
              </a:rPr>
              <a:t> the </a:t>
            </a:r>
            <a:r>
              <a:rPr lang="fr-FR" spc="-1" dirty="0" err="1">
                <a:solidFill>
                  <a:srgbClr val="222222"/>
                </a:solidFill>
                <a:latin typeface="Roboto" panose="02000000000000000000"/>
                <a:ea typeface="DejaVu Sans"/>
              </a:rPr>
              <a:t>effectiveness</a:t>
            </a:r>
            <a:r>
              <a:rPr lang="fr-FR" spc="-1" dirty="0">
                <a:solidFill>
                  <a:srgbClr val="222222"/>
                </a:solidFill>
                <a:latin typeface="Roboto" panose="02000000000000000000"/>
                <a:ea typeface="DejaVu Sans"/>
              </a:rPr>
              <a:t> of </a:t>
            </a:r>
            <a:r>
              <a:rPr lang="fr-FR" spc="-1" dirty="0" err="1">
                <a:solidFill>
                  <a:srgbClr val="222222"/>
                </a:solidFill>
                <a:latin typeface="Roboto" panose="02000000000000000000"/>
                <a:ea typeface="DejaVu Sans"/>
              </a:rPr>
              <a:t>its</a:t>
            </a:r>
            <a:r>
              <a:rPr lang="fr-FR" spc="-1" dirty="0">
                <a:solidFill>
                  <a:srgbClr val="222222"/>
                </a:solidFill>
                <a:latin typeface="Roboto" panose="02000000000000000000"/>
                <a:ea typeface="DejaVu Sans"/>
              </a:rPr>
              <a:t> </a:t>
            </a:r>
            <a:r>
              <a:rPr lang="fr-FR" spc="-1" dirty="0" err="1">
                <a:solidFill>
                  <a:srgbClr val="222222"/>
                </a:solidFill>
                <a:latin typeface="Roboto" panose="02000000000000000000"/>
                <a:ea typeface="DejaVu Sans"/>
              </a:rPr>
              <a:t>device</a:t>
            </a:r>
            <a:r>
              <a:rPr lang="fr-FR" spc="-1" dirty="0">
                <a:solidFill>
                  <a:srgbClr val="222222"/>
                </a:solidFill>
                <a:latin typeface="Roboto" panose="02000000000000000000"/>
                <a:ea typeface="DejaVu Sans"/>
              </a:rPr>
              <a:t> on the </a:t>
            </a:r>
            <a:r>
              <a:rPr lang="fr-FR" spc="-1" dirty="0" err="1">
                <a:solidFill>
                  <a:srgbClr val="222222"/>
                </a:solidFill>
                <a:latin typeface="Roboto" panose="02000000000000000000"/>
                <a:ea typeface="DejaVu Sans"/>
              </a:rPr>
              <a:t>developed</a:t>
            </a:r>
            <a:r>
              <a:rPr lang="fr-FR" spc="-1" dirty="0">
                <a:solidFill>
                  <a:srgbClr val="222222"/>
                </a:solidFill>
                <a:latin typeface="Roboto" panose="02000000000000000000"/>
                <a:ea typeface="DejaVu Sans"/>
              </a:rPr>
              <a:t> use cases. The first use case have gone </a:t>
            </a:r>
            <a:r>
              <a:rPr lang="fr-FR" spc="-1" dirty="0" err="1">
                <a:solidFill>
                  <a:srgbClr val="222222"/>
                </a:solidFill>
                <a:latin typeface="Roboto" panose="02000000000000000000"/>
                <a:ea typeface="DejaVu Sans"/>
              </a:rPr>
              <a:t>through</a:t>
            </a:r>
            <a:r>
              <a:rPr lang="fr-FR" spc="-1" dirty="0">
                <a:solidFill>
                  <a:srgbClr val="222222"/>
                </a:solidFill>
                <a:latin typeface="Roboto" panose="02000000000000000000"/>
                <a:ea typeface="DejaVu Sans"/>
              </a:rPr>
              <a:t> the </a:t>
            </a:r>
            <a:r>
              <a:rPr lang="fr-FR" spc="-1" dirty="0" err="1">
                <a:solidFill>
                  <a:srgbClr val="222222"/>
                </a:solidFill>
                <a:latin typeface="Roboto" panose="02000000000000000000"/>
                <a:ea typeface="DejaVu Sans"/>
              </a:rPr>
              <a:t>following</a:t>
            </a:r>
            <a:r>
              <a:rPr lang="fr-FR" spc="-1" dirty="0">
                <a:solidFill>
                  <a:srgbClr val="222222"/>
                </a:solidFill>
                <a:latin typeface="Roboto" panose="02000000000000000000"/>
                <a:ea typeface="DejaVu Sans"/>
              </a:rPr>
              <a:t> tests and validation :</a:t>
            </a:r>
            <a:endParaRPr lang="fr-FR" spc="-1" dirty="0">
              <a:latin typeface="Roboto" panose="02000000000000000000"/>
            </a:endParaRPr>
          </a:p>
        </p:txBody>
      </p:sp>
      <p:sp>
        <p:nvSpPr>
          <p:cNvPr id="101" name="CustomShape 4"/>
          <p:cNvSpPr/>
          <p:nvPr/>
        </p:nvSpPr>
        <p:spPr>
          <a:xfrm>
            <a:off x="2307960" y="2421720"/>
            <a:ext cx="3088800" cy="648360"/>
          </a:xfrm>
          <a:prstGeom prst="roundRect">
            <a:avLst>
              <a:gd name="adj" fmla="val 16667"/>
            </a:avLst>
          </a:prstGeom>
          <a:solidFill>
            <a:srgbClr val="005CA9"/>
          </a:solidFill>
          <a:ln>
            <a:solidFill>
              <a:srgbClr val="005CA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600" b="1" spc="-1" dirty="0" err="1">
                <a:solidFill>
                  <a:srgbClr val="FFFFFF"/>
                </a:solidFill>
                <a:latin typeface="Roboto" panose="02000000000000000000"/>
                <a:ea typeface="DejaVu Sans"/>
              </a:rPr>
              <a:t>Drowsiness</a:t>
            </a:r>
            <a:r>
              <a:rPr lang="fr-FR" sz="1600" b="1" spc="-1" dirty="0">
                <a:solidFill>
                  <a:srgbClr val="FFFFFF"/>
                </a:solidFill>
                <a:latin typeface="Roboto" panose="02000000000000000000"/>
                <a:ea typeface="DejaVu Sans"/>
              </a:rPr>
              <a:t> </a:t>
            </a:r>
            <a:r>
              <a:rPr lang="fr-FR" sz="1600" b="1" spc="-1" dirty="0" err="1">
                <a:solidFill>
                  <a:srgbClr val="FFFFFF"/>
                </a:solidFill>
                <a:latin typeface="Roboto" panose="02000000000000000000"/>
                <a:ea typeface="DejaVu Sans"/>
              </a:rPr>
              <a:t>detection</a:t>
            </a:r>
            <a:r>
              <a:rPr lang="fr-FR" sz="1600" b="1" spc="-1" dirty="0">
                <a:solidFill>
                  <a:srgbClr val="FFFFFF"/>
                </a:solidFill>
                <a:latin typeface="Roboto" panose="02000000000000000000"/>
                <a:ea typeface="DejaVu Sans"/>
              </a:rPr>
              <a:t> </a:t>
            </a:r>
            <a:endParaRPr lang="fr-FR" sz="1600" spc="-1" dirty="0">
              <a:latin typeface="Roboto" panose="02000000000000000000"/>
            </a:endParaRPr>
          </a:p>
          <a:p>
            <a:pPr algn="ctr">
              <a:lnSpc>
                <a:spcPct val="100000"/>
              </a:lnSpc>
            </a:pPr>
            <a:r>
              <a:rPr lang="fr-FR" sz="1600" b="1" spc="-1" dirty="0">
                <a:solidFill>
                  <a:srgbClr val="FFFFFF"/>
                </a:solidFill>
                <a:latin typeface="Roboto" panose="02000000000000000000"/>
                <a:ea typeface="DejaVu Sans"/>
              </a:rPr>
              <a:t>at the </a:t>
            </a:r>
            <a:r>
              <a:rPr lang="fr-FR" sz="1600" b="1" spc="-1" dirty="0" err="1">
                <a:solidFill>
                  <a:srgbClr val="FFFFFF"/>
                </a:solidFill>
                <a:latin typeface="Roboto" panose="02000000000000000000"/>
                <a:ea typeface="DejaVu Sans"/>
              </a:rPr>
              <a:t>wheel</a:t>
            </a:r>
            <a:endParaRPr lang="fr-FR" sz="1600" spc="-1" dirty="0">
              <a:latin typeface="Roboto" panose="02000000000000000000"/>
            </a:endParaRPr>
          </a:p>
        </p:txBody>
      </p:sp>
      <p:sp>
        <p:nvSpPr>
          <p:cNvPr id="102" name="CustomShape 5"/>
          <p:cNvSpPr/>
          <p:nvPr/>
        </p:nvSpPr>
        <p:spPr>
          <a:xfrm>
            <a:off x="5500080" y="2421720"/>
            <a:ext cx="3088800" cy="648360"/>
          </a:xfrm>
          <a:prstGeom prst="roundRect">
            <a:avLst>
              <a:gd name="adj" fmla="val 16667"/>
            </a:avLst>
          </a:prstGeom>
          <a:solidFill>
            <a:srgbClr val="005CA9"/>
          </a:solidFill>
          <a:ln>
            <a:solidFill>
              <a:srgbClr val="005CA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600" b="1" spc="-1" dirty="0" err="1">
                <a:solidFill>
                  <a:srgbClr val="FFFFFF"/>
                </a:solidFill>
                <a:latin typeface="Roboto" panose="02000000000000000000"/>
                <a:ea typeface="DejaVu Sans"/>
              </a:rPr>
              <a:t>Fall</a:t>
            </a:r>
            <a:r>
              <a:rPr lang="fr-FR" sz="1600" b="1" spc="-1" dirty="0">
                <a:solidFill>
                  <a:srgbClr val="FFFFFF"/>
                </a:solidFill>
                <a:latin typeface="Roboto" panose="02000000000000000000"/>
                <a:ea typeface="DejaVu Sans"/>
              </a:rPr>
              <a:t> </a:t>
            </a:r>
            <a:r>
              <a:rPr lang="fr-FR" sz="1600" b="1" spc="-1" dirty="0" err="1">
                <a:solidFill>
                  <a:srgbClr val="FFFFFF"/>
                </a:solidFill>
                <a:latin typeface="Roboto" panose="02000000000000000000"/>
                <a:ea typeface="DejaVu Sans"/>
              </a:rPr>
              <a:t>detection</a:t>
            </a:r>
            <a:r>
              <a:rPr lang="fr-FR" sz="1600" b="1" spc="-1" dirty="0">
                <a:solidFill>
                  <a:srgbClr val="FFFFFF"/>
                </a:solidFill>
                <a:latin typeface="Roboto" panose="02000000000000000000"/>
                <a:ea typeface="DejaVu Sans"/>
              </a:rPr>
              <a:t> and </a:t>
            </a:r>
            <a:endParaRPr lang="fr-FR" sz="1600" spc="-1" dirty="0">
              <a:latin typeface="Roboto" panose="02000000000000000000"/>
            </a:endParaRPr>
          </a:p>
          <a:p>
            <a:pPr algn="ctr">
              <a:lnSpc>
                <a:spcPct val="100000"/>
              </a:lnSpc>
            </a:pPr>
            <a:r>
              <a:rPr lang="fr-FR" sz="1600" b="1" spc="-1" dirty="0" err="1">
                <a:solidFill>
                  <a:srgbClr val="FFFFFF"/>
                </a:solidFill>
                <a:latin typeface="Roboto" panose="02000000000000000000"/>
                <a:ea typeface="DejaVu Sans"/>
              </a:rPr>
              <a:t>Fall</a:t>
            </a:r>
            <a:r>
              <a:rPr lang="fr-FR" sz="1600" b="1" spc="-1" dirty="0">
                <a:solidFill>
                  <a:srgbClr val="FFFFFF"/>
                </a:solidFill>
                <a:latin typeface="Roboto" panose="02000000000000000000"/>
                <a:ea typeface="DejaVu Sans"/>
              </a:rPr>
              <a:t> </a:t>
            </a:r>
            <a:r>
              <a:rPr lang="fr-FR" sz="1600" b="1" spc="-1" dirty="0" err="1">
                <a:solidFill>
                  <a:srgbClr val="FFFFFF"/>
                </a:solidFill>
                <a:latin typeface="Roboto" panose="02000000000000000000"/>
                <a:ea typeface="DejaVu Sans"/>
              </a:rPr>
              <a:t>prevention</a:t>
            </a:r>
            <a:endParaRPr lang="fr-FR" sz="1600" spc="-1" dirty="0">
              <a:latin typeface="Roboto" panose="02000000000000000000"/>
            </a:endParaRPr>
          </a:p>
        </p:txBody>
      </p:sp>
      <p:sp>
        <p:nvSpPr>
          <p:cNvPr id="103" name="CustomShape 6"/>
          <p:cNvSpPr/>
          <p:nvPr/>
        </p:nvSpPr>
        <p:spPr>
          <a:xfrm>
            <a:off x="8685720" y="2421720"/>
            <a:ext cx="3088800" cy="648360"/>
          </a:xfrm>
          <a:prstGeom prst="roundRect">
            <a:avLst>
              <a:gd name="adj" fmla="val 16667"/>
            </a:avLst>
          </a:prstGeom>
          <a:solidFill>
            <a:srgbClr val="005CA9"/>
          </a:solidFill>
          <a:ln>
            <a:solidFill>
              <a:srgbClr val="005CA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600" b="1" spc="-1" dirty="0" err="1">
                <a:solidFill>
                  <a:srgbClr val="FFFFFF"/>
                </a:solidFill>
                <a:latin typeface="Roboto" panose="02000000000000000000"/>
                <a:ea typeface="DejaVu Sans"/>
              </a:rPr>
              <a:t>Sight</a:t>
            </a:r>
            <a:r>
              <a:rPr lang="fr-FR" sz="1600" b="1" spc="-1" dirty="0">
                <a:solidFill>
                  <a:srgbClr val="FFFFFF"/>
                </a:solidFill>
                <a:latin typeface="Roboto" panose="02000000000000000000"/>
                <a:ea typeface="DejaVu Sans"/>
              </a:rPr>
              <a:t> monitoring </a:t>
            </a:r>
            <a:endParaRPr lang="fr-FR" sz="1600" spc="-1" dirty="0">
              <a:latin typeface="Roboto" panose="02000000000000000000"/>
            </a:endParaRPr>
          </a:p>
          <a:p>
            <a:pPr algn="ctr">
              <a:lnSpc>
                <a:spcPct val="100000"/>
              </a:lnSpc>
            </a:pPr>
            <a:r>
              <a:rPr lang="fr-FR" sz="1600" b="1" spc="-1" dirty="0">
                <a:solidFill>
                  <a:srgbClr val="FFFFFF"/>
                </a:solidFill>
                <a:latin typeface="Roboto" panose="02000000000000000000"/>
                <a:ea typeface="DejaVu Sans"/>
              </a:rPr>
              <a:t>Proof of Concept</a:t>
            </a:r>
            <a:endParaRPr lang="fr-FR" sz="1600" spc="-1" dirty="0">
              <a:latin typeface="Roboto" panose="02000000000000000000"/>
            </a:endParaRPr>
          </a:p>
        </p:txBody>
      </p:sp>
      <p:pic>
        <p:nvPicPr>
          <p:cNvPr id="104" name="Picture 2"/>
          <p:cNvPicPr/>
          <p:nvPr/>
        </p:nvPicPr>
        <p:blipFill>
          <a:blip r:embed="rId4"/>
          <a:stretch/>
        </p:blipFill>
        <p:spPr>
          <a:xfrm>
            <a:off x="4037400" y="4620600"/>
            <a:ext cx="1102680" cy="1102680"/>
          </a:xfrm>
          <a:prstGeom prst="rect">
            <a:avLst/>
          </a:prstGeom>
          <a:ln>
            <a:noFill/>
          </a:ln>
        </p:spPr>
      </p:pic>
      <p:sp>
        <p:nvSpPr>
          <p:cNvPr id="105" name="CustomShape 7"/>
          <p:cNvSpPr/>
          <p:nvPr/>
        </p:nvSpPr>
        <p:spPr>
          <a:xfrm>
            <a:off x="2150640" y="5582160"/>
            <a:ext cx="3221280" cy="8683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100" i="1" spc="-1" dirty="0">
                <a:latin typeface="Roboto" panose="02000000000000000000"/>
                <a:ea typeface="DejaVu Sans"/>
              </a:rPr>
              <a:t>2018 : </a:t>
            </a:r>
            <a:r>
              <a:rPr lang="fr-FR" sz="1100" i="1" spc="-1" dirty="0" err="1">
                <a:solidFill>
                  <a:srgbClr val="222222"/>
                </a:solidFill>
                <a:latin typeface="Roboto" panose="02000000000000000000"/>
                <a:ea typeface="DejaVu Sans"/>
              </a:rPr>
              <a:t>Tested</a:t>
            </a:r>
            <a:r>
              <a:rPr lang="fr-FR" sz="1100" i="1" spc="-1" dirty="0">
                <a:solidFill>
                  <a:srgbClr val="222222"/>
                </a:solidFill>
                <a:latin typeface="Roboto" panose="02000000000000000000"/>
                <a:ea typeface="DejaVu Sans"/>
              </a:rPr>
              <a:t> by the teams of Pr AJ Sahel (</a:t>
            </a:r>
            <a:r>
              <a:rPr lang="fr-FR" sz="1100" i="1" spc="-1" dirty="0" err="1">
                <a:solidFill>
                  <a:srgbClr val="222222"/>
                </a:solidFill>
                <a:latin typeface="Roboto" panose="02000000000000000000"/>
                <a:ea typeface="DejaVu Sans"/>
              </a:rPr>
              <a:t>StreetLab</a:t>
            </a:r>
            <a:r>
              <a:rPr lang="fr-FR" sz="1100" i="1" spc="-1" dirty="0">
                <a:solidFill>
                  <a:srgbClr val="222222"/>
                </a:solidFill>
                <a:latin typeface="Roboto" panose="02000000000000000000"/>
                <a:ea typeface="DejaVu Sans"/>
              </a:rPr>
              <a:t> / </a:t>
            </a:r>
            <a:r>
              <a:rPr lang="fr-FR" sz="1100" i="1" spc="-1" dirty="0" err="1">
                <a:solidFill>
                  <a:srgbClr val="222222"/>
                </a:solidFill>
                <a:latin typeface="Roboto" panose="02000000000000000000"/>
                <a:ea typeface="DejaVu Sans"/>
              </a:rPr>
              <a:t>Sleep</a:t>
            </a:r>
            <a:r>
              <a:rPr lang="fr-FR" sz="1100" i="1" spc="-1" dirty="0">
                <a:solidFill>
                  <a:srgbClr val="222222"/>
                </a:solidFill>
                <a:latin typeface="Roboto" panose="02000000000000000000"/>
                <a:ea typeface="DejaVu Sans"/>
              </a:rPr>
              <a:t> Institute) and by the </a:t>
            </a:r>
            <a:r>
              <a:rPr lang="fr-FR" sz="1100" i="1" spc="-1" dirty="0" err="1">
                <a:solidFill>
                  <a:srgbClr val="222222"/>
                </a:solidFill>
                <a:latin typeface="Roboto" panose="02000000000000000000"/>
                <a:ea typeface="DejaVu Sans"/>
              </a:rPr>
              <a:t>Sleep</a:t>
            </a:r>
            <a:r>
              <a:rPr lang="fr-FR" sz="1100" i="1" spc="-1" dirty="0">
                <a:solidFill>
                  <a:srgbClr val="222222"/>
                </a:solidFill>
                <a:latin typeface="Roboto" panose="02000000000000000000"/>
                <a:ea typeface="DejaVu Sans"/>
              </a:rPr>
              <a:t> Center and the teams of Pr Damien Léger </a:t>
            </a:r>
            <a:endParaRPr lang="fr-FR" sz="1100" spc="-1" dirty="0">
              <a:latin typeface="Roboto" panose="02000000000000000000"/>
            </a:endParaRPr>
          </a:p>
          <a:p>
            <a:pPr algn="ctr">
              <a:lnSpc>
                <a:spcPct val="100000"/>
              </a:lnSpc>
            </a:pPr>
            <a:r>
              <a:rPr lang="fr-FR" sz="1100" i="1" spc="-1" dirty="0">
                <a:solidFill>
                  <a:srgbClr val="222222"/>
                </a:solidFill>
                <a:latin typeface="Roboto" panose="02000000000000000000"/>
                <a:ea typeface="DejaVu Sans"/>
              </a:rPr>
              <a:t>Prof. Brémond (CNRS)</a:t>
            </a:r>
            <a:r>
              <a:rPr lang="fr-FR" sz="1100" i="1" spc="-1" dirty="0">
                <a:latin typeface="Roboto" panose="02000000000000000000"/>
                <a:ea typeface="DejaVu Sans"/>
              </a:rPr>
              <a:t> </a:t>
            </a:r>
            <a:endParaRPr lang="fr-FR" sz="1100" spc="-1" dirty="0">
              <a:latin typeface="Roboto" panose="02000000000000000000"/>
            </a:endParaRPr>
          </a:p>
        </p:txBody>
      </p:sp>
      <p:sp>
        <p:nvSpPr>
          <p:cNvPr id="106" name="CustomShape 8"/>
          <p:cNvSpPr/>
          <p:nvPr/>
        </p:nvSpPr>
        <p:spPr>
          <a:xfrm>
            <a:off x="2292825" y="3355920"/>
            <a:ext cx="3088800" cy="130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500" b="1" spc="-1" dirty="0">
                <a:latin typeface="Roboto" panose="02000000000000000000"/>
                <a:ea typeface="DejaVu Sans"/>
              </a:rPr>
              <a:t>2017-2019</a:t>
            </a:r>
            <a:endParaRPr lang="fr-FR" sz="1500" spc="-1" dirty="0">
              <a:latin typeface="Roboto" panose="02000000000000000000"/>
            </a:endParaRPr>
          </a:p>
          <a:p>
            <a:pPr algn="ctr">
              <a:lnSpc>
                <a:spcPct val="100000"/>
              </a:lnSpc>
            </a:pPr>
            <a:r>
              <a:rPr lang="fr-FR" sz="1500" spc="-1" dirty="0" err="1">
                <a:latin typeface="Roboto" panose="02000000000000000000"/>
                <a:ea typeface="DejaVu Sans"/>
              </a:rPr>
              <a:t>Detection</a:t>
            </a:r>
            <a:r>
              <a:rPr lang="fr-FR" sz="1500" spc="-1" dirty="0">
                <a:latin typeface="Roboto" panose="02000000000000000000"/>
                <a:ea typeface="DejaVu Sans"/>
              </a:rPr>
              <a:t> of warning </a:t>
            </a:r>
            <a:r>
              <a:rPr lang="fr-FR" sz="1500" spc="-1" dirty="0" err="1">
                <a:latin typeface="Roboto" panose="02000000000000000000"/>
                <a:ea typeface="DejaVu Sans"/>
              </a:rPr>
              <a:t>signs</a:t>
            </a:r>
            <a:r>
              <a:rPr lang="fr-FR" sz="1500" spc="-1" dirty="0">
                <a:latin typeface="Roboto" panose="02000000000000000000"/>
                <a:ea typeface="DejaVu Sans"/>
              </a:rPr>
              <a:t> of </a:t>
            </a:r>
            <a:r>
              <a:rPr lang="fr-FR" sz="1500" spc="-1" dirty="0" err="1">
                <a:latin typeface="Roboto" panose="02000000000000000000"/>
                <a:ea typeface="DejaVu Sans"/>
              </a:rPr>
              <a:t>drowsiness</a:t>
            </a:r>
            <a:r>
              <a:rPr lang="fr-FR" sz="1500" spc="-1" dirty="0">
                <a:latin typeface="Roboto" panose="02000000000000000000"/>
                <a:ea typeface="DejaVu Sans"/>
              </a:rPr>
              <a:t> (</a:t>
            </a:r>
            <a:r>
              <a:rPr lang="fr-FR" sz="1500" spc="-1" dirty="0" err="1">
                <a:latin typeface="Roboto" panose="02000000000000000000"/>
                <a:ea typeface="DejaVu Sans"/>
              </a:rPr>
              <a:t>eye</a:t>
            </a:r>
            <a:r>
              <a:rPr lang="fr-FR" sz="1500" spc="-1" dirty="0">
                <a:latin typeface="Roboto" panose="02000000000000000000"/>
                <a:ea typeface="DejaVu Sans"/>
              </a:rPr>
              <a:t> </a:t>
            </a:r>
            <a:r>
              <a:rPr lang="fr-FR" sz="1500" spc="-1" dirty="0" err="1">
                <a:latin typeface="Roboto" panose="02000000000000000000"/>
                <a:ea typeface="DejaVu Sans"/>
              </a:rPr>
              <a:t>blinks</a:t>
            </a:r>
            <a:r>
              <a:rPr lang="fr-FR" sz="1500" spc="-1" dirty="0">
                <a:latin typeface="Roboto" panose="02000000000000000000"/>
                <a:ea typeface="DejaVu Sans"/>
              </a:rPr>
              <a:t> </a:t>
            </a:r>
            <a:r>
              <a:rPr lang="fr-FR" sz="1500" spc="-1" dirty="0" err="1">
                <a:latin typeface="Roboto" panose="02000000000000000000"/>
                <a:ea typeface="DejaVu Sans"/>
              </a:rPr>
              <a:t>analysis</a:t>
            </a:r>
            <a:r>
              <a:rPr lang="fr-FR" sz="1500" spc="-1" dirty="0">
                <a:latin typeface="Roboto" panose="02000000000000000000"/>
                <a:ea typeface="DejaVu Sans"/>
              </a:rPr>
              <a:t>)</a:t>
            </a:r>
            <a:endParaRPr lang="fr-FR" sz="1500" spc="-1" dirty="0">
              <a:latin typeface="Roboto" panose="02000000000000000000"/>
            </a:endParaRPr>
          </a:p>
          <a:p>
            <a:pPr>
              <a:lnSpc>
                <a:spcPct val="100000"/>
              </a:lnSpc>
            </a:pPr>
            <a:endParaRPr lang="fr-FR" sz="1500" spc="-1" dirty="0">
              <a:latin typeface="Roboto" panose="02000000000000000000"/>
            </a:endParaRPr>
          </a:p>
        </p:txBody>
      </p:sp>
      <p:sp>
        <p:nvSpPr>
          <p:cNvPr id="107" name="CustomShape 9"/>
          <p:cNvSpPr/>
          <p:nvPr/>
        </p:nvSpPr>
        <p:spPr>
          <a:xfrm>
            <a:off x="5499690" y="3355920"/>
            <a:ext cx="3088800" cy="130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500" b="1" spc="-1" dirty="0">
                <a:latin typeface="Roboto" panose="02000000000000000000"/>
                <a:ea typeface="DejaVu Sans"/>
              </a:rPr>
              <a:t>2019 - 2021</a:t>
            </a:r>
            <a:endParaRPr lang="fr-FR" sz="1500" spc="-1" dirty="0">
              <a:latin typeface="Roboto" panose="02000000000000000000"/>
            </a:endParaRPr>
          </a:p>
          <a:p>
            <a:pPr algn="ctr">
              <a:lnSpc>
                <a:spcPct val="100000"/>
              </a:lnSpc>
            </a:pPr>
            <a:r>
              <a:rPr lang="fr-FR" sz="1500" spc="-1" dirty="0" err="1">
                <a:latin typeface="Roboto" panose="02000000000000000000"/>
                <a:ea typeface="DejaVu Sans"/>
              </a:rPr>
              <a:t>Detection</a:t>
            </a:r>
            <a:r>
              <a:rPr lang="fr-FR" sz="1500" spc="-1" dirty="0">
                <a:latin typeface="Roboto" panose="02000000000000000000"/>
                <a:ea typeface="DejaVu Sans"/>
              </a:rPr>
              <a:t> of hard and soft </a:t>
            </a:r>
            <a:r>
              <a:rPr lang="fr-FR" sz="1500" spc="-1" dirty="0" err="1">
                <a:latin typeface="Roboto" panose="02000000000000000000"/>
                <a:ea typeface="DejaVu Sans"/>
              </a:rPr>
              <a:t>falls</a:t>
            </a:r>
            <a:endParaRPr lang="fr-FR" sz="1500" spc="-1" dirty="0">
              <a:latin typeface="Roboto" panose="02000000000000000000"/>
            </a:endParaRPr>
          </a:p>
          <a:p>
            <a:pPr algn="ctr">
              <a:lnSpc>
                <a:spcPct val="100000"/>
              </a:lnSpc>
            </a:pPr>
            <a:r>
              <a:rPr lang="fr-FR" sz="1500" spc="-1" dirty="0" err="1">
                <a:latin typeface="Roboto" panose="02000000000000000000"/>
                <a:ea typeface="DejaVu Sans"/>
              </a:rPr>
              <a:t>Fall</a:t>
            </a:r>
            <a:r>
              <a:rPr lang="fr-FR" sz="1500" spc="-1" dirty="0">
                <a:latin typeface="Roboto" panose="02000000000000000000"/>
                <a:ea typeface="DejaVu Sans"/>
              </a:rPr>
              <a:t> </a:t>
            </a:r>
            <a:r>
              <a:rPr lang="fr-FR" sz="1500" spc="-1" dirty="0" err="1">
                <a:latin typeface="Roboto" panose="02000000000000000000"/>
                <a:ea typeface="DejaVu Sans"/>
              </a:rPr>
              <a:t>prevention</a:t>
            </a:r>
            <a:r>
              <a:rPr lang="fr-FR" sz="1500" spc="-1" dirty="0">
                <a:latin typeface="Roboto" panose="02000000000000000000"/>
                <a:ea typeface="DejaVu Sans"/>
              </a:rPr>
              <a:t> </a:t>
            </a:r>
            <a:r>
              <a:rPr lang="fr-FR" sz="1500" spc="-1" dirty="0" err="1">
                <a:latin typeface="Roboto" panose="02000000000000000000"/>
                <a:ea typeface="DejaVu Sans"/>
              </a:rPr>
              <a:t>based</a:t>
            </a:r>
            <a:r>
              <a:rPr lang="fr-FR" sz="1500" spc="-1" dirty="0">
                <a:latin typeface="Roboto" panose="02000000000000000000"/>
                <a:ea typeface="DejaVu Sans"/>
              </a:rPr>
              <a:t> on a </a:t>
            </a:r>
            <a:r>
              <a:rPr lang="fr-FR" sz="1500" spc="-1" dirty="0" err="1">
                <a:latin typeface="Roboto" panose="02000000000000000000"/>
                <a:ea typeface="DejaVu Sans"/>
              </a:rPr>
              <a:t>stability</a:t>
            </a:r>
            <a:r>
              <a:rPr lang="fr-FR" sz="1500" spc="-1" dirty="0">
                <a:latin typeface="Roboto" panose="02000000000000000000"/>
                <a:ea typeface="DejaVu Sans"/>
              </a:rPr>
              <a:t> index and </a:t>
            </a:r>
            <a:r>
              <a:rPr lang="fr-FR" sz="1500" spc="-1" dirty="0" err="1">
                <a:latin typeface="Roboto" panose="02000000000000000000"/>
                <a:ea typeface="DejaVu Sans"/>
              </a:rPr>
              <a:t>its</a:t>
            </a:r>
            <a:r>
              <a:rPr lang="fr-FR" sz="1500" spc="-1" dirty="0">
                <a:latin typeface="Roboto" panose="02000000000000000000"/>
                <a:ea typeface="DejaVu Sans"/>
              </a:rPr>
              <a:t> </a:t>
            </a:r>
            <a:r>
              <a:rPr lang="fr-FR" sz="1500" spc="-1" dirty="0" err="1">
                <a:latin typeface="Roboto" panose="02000000000000000000"/>
                <a:ea typeface="DejaVu Sans"/>
              </a:rPr>
              <a:t>evolution</a:t>
            </a:r>
            <a:endParaRPr lang="fr-FR" sz="1500" spc="-1" dirty="0">
              <a:latin typeface="Roboto" panose="02000000000000000000"/>
            </a:endParaRPr>
          </a:p>
          <a:p>
            <a:pPr>
              <a:lnSpc>
                <a:spcPct val="100000"/>
              </a:lnSpc>
            </a:pPr>
            <a:endParaRPr lang="fr-FR" sz="1500" spc="-1" dirty="0">
              <a:latin typeface="Roboto" panose="02000000000000000000"/>
            </a:endParaRPr>
          </a:p>
        </p:txBody>
      </p:sp>
      <p:pic>
        <p:nvPicPr>
          <p:cNvPr id="108" name="Image 11"/>
          <p:cNvPicPr/>
          <p:nvPr/>
        </p:nvPicPr>
        <p:blipFill>
          <a:blip r:embed="rId5"/>
          <a:stretch/>
        </p:blipFill>
        <p:spPr>
          <a:xfrm>
            <a:off x="7185240" y="4986720"/>
            <a:ext cx="1380960" cy="476280"/>
          </a:xfrm>
          <a:prstGeom prst="rect">
            <a:avLst/>
          </a:prstGeom>
          <a:ln>
            <a:noFill/>
          </a:ln>
        </p:spPr>
      </p:pic>
      <p:sp>
        <p:nvSpPr>
          <p:cNvPr id="110" name="CustomShape 10"/>
          <p:cNvSpPr/>
          <p:nvPr/>
        </p:nvSpPr>
        <p:spPr>
          <a:xfrm>
            <a:off x="6658200" y="5452200"/>
            <a:ext cx="237672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100" i="1" spc="-1" dirty="0">
                <a:latin typeface="Roboto" panose="02000000000000000000"/>
                <a:ea typeface="DejaVu Sans"/>
              </a:rPr>
              <a:t>2019 : TASDA test </a:t>
            </a:r>
            <a:r>
              <a:rPr lang="fr-FR" sz="1100" i="1" spc="-1" dirty="0" err="1">
                <a:latin typeface="Roboto" panose="02000000000000000000"/>
                <a:ea typeface="DejaVu Sans"/>
              </a:rPr>
              <a:t>protocol</a:t>
            </a:r>
            <a:r>
              <a:rPr lang="fr-FR" sz="1100" i="1" spc="-1" dirty="0">
                <a:latin typeface="Roboto" panose="02000000000000000000"/>
                <a:ea typeface="DejaVu Sans"/>
              </a:rPr>
              <a:t> on </a:t>
            </a:r>
            <a:r>
              <a:rPr lang="fr-FR" sz="1100" i="1" spc="-1" dirty="0" err="1">
                <a:latin typeface="Roboto" panose="02000000000000000000"/>
                <a:ea typeface="DejaVu Sans"/>
              </a:rPr>
              <a:t>fall</a:t>
            </a:r>
            <a:r>
              <a:rPr lang="fr-FR" sz="1100" i="1" spc="-1" dirty="0">
                <a:latin typeface="Roboto" panose="02000000000000000000"/>
                <a:ea typeface="DejaVu Sans"/>
              </a:rPr>
              <a:t> </a:t>
            </a:r>
            <a:r>
              <a:rPr lang="fr-FR" sz="1100" i="1" spc="-1" dirty="0" err="1">
                <a:latin typeface="Roboto" panose="02000000000000000000"/>
                <a:ea typeface="DejaVu Sans"/>
              </a:rPr>
              <a:t>detection</a:t>
            </a:r>
            <a:r>
              <a:rPr lang="fr-FR" sz="1100" i="1" spc="-1" dirty="0">
                <a:latin typeface="Roboto" panose="02000000000000000000"/>
                <a:ea typeface="DejaVu Sans"/>
              </a:rPr>
              <a:t> </a:t>
            </a:r>
            <a:r>
              <a:rPr lang="fr-FR" sz="1100" i="1" spc="-1" dirty="0" err="1">
                <a:latin typeface="Roboto" panose="02000000000000000000"/>
                <a:ea typeface="DejaVu Sans"/>
              </a:rPr>
              <a:t>devices</a:t>
            </a:r>
            <a:endParaRPr lang="fr-FR" sz="1100" spc="-1" dirty="0">
              <a:latin typeface="Roboto" panose="02000000000000000000"/>
            </a:endParaRPr>
          </a:p>
        </p:txBody>
      </p:sp>
      <p:sp>
        <p:nvSpPr>
          <p:cNvPr id="111" name="CustomShape 11"/>
          <p:cNvSpPr/>
          <p:nvPr/>
        </p:nvSpPr>
        <p:spPr>
          <a:xfrm>
            <a:off x="5500080" y="5824800"/>
            <a:ext cx="3661920" cy="58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100" i="1" spc="-1" dirty="0" err="1">
                <a:latin typeface="Roboto" panose="02000000000000000000"/>
                <a:ea typeface="DejaVu Sans"/>
              </a:rPr>
              <a:t>Development</a:t>
            </a:r>
            <a:r>
              <a:rPr lang="fr-FR" sz="1100" i="1" spc="-1" dirty="0">
                <a:latin typeface="Roboto" panose="02000000000000000000"/>
                <a:ea typeface="DejaVu Sans"/>
              </a:rPr>
              <a:t> of </a:t>
            </a:r>
            <a:r>
              <a:rPr lang="fr-FR" sz="1100" i="1" spc="-1" dirty="0" err="1">
                <a:latin typeface="Roboto" panose="02000000000000000000"/>
                <a:ea typeface="DejaVu Sans"/>
              </a:rPr>
              <a:t>fall</a:t>
            </a:r>
            <a:r>
              <a:rPr lang="fr-FR" sz="1100" i="1" spc="-1" dirty="0">
                <a:latin typeface="Roboto" panose="02000000000000000000"/>
                <a:ea typeface="DejaVu Sans"/>
              </a:rPr>
              <a:t> </a:t>
            </a:r>
            <a:r>
              <a:rPr lang="fr-FR" sz="1100" i="1" spc="-1" dirty="0" err="1">
                <a:latin typeface="Roboto" panose="02000000000000000000"/>
                <a:ea typeface="DejaVu Sans"/>
              </a:rPr>
              <a:t>prevention</a:t>
            </a:r>
            <a:r>
              <a:rPr lang="fr-FR" sz="1100" i="1" spc="-1" dirty="0">
                <a:latin typeface="Roboto" panose="02000000000000000000"/>
                <a:ea typeface="DejaVu Sans"/>
              </a:rPr>
              <a:t> </a:t>
            </a:r>
            <a:r>
              <a:rPr lang="fr-FR" sz="1100" i="1" spc="-1" dirty="0" err="1">
                <a:latin typeface="Roboto" panose="02000000000000000000"/>
                <a:ea typeface="DejaVu Sans"/>
              </a:rPr>
              <a:t>algorithms</a:t>
            </a:r>
            <a:r>
              <a:rPr lang="fr-FR" sz="1100" i="1" spc="-1" dirty="0">
                <a:latin typeface="Roboto" panose="02000000000000000000"/>
                <a:ea typeface="DejaVu Sans"/>
              </a:rPr>
              <a:t> </a:t>
            </a:r>
            <a:r>
              <a:rPr lang="fr-FR" sz="1100" i="1" spc="-1" dirty="0" err="1">
                <a:latin typeface="Roboto" panose="02000000000000000000"/>
                <a:ea typeface="DejaVu Sans"/>
              </a:rPr>
              <a:t>with</a:t>
            </a:r>
            <a:r>
              <a:rPr lang="fr-FR" sz="1100" i="1" spc="-1" dirty="0">
                <a:latin typeface="Roboto" panose="02000000000000000000"/>
                <a:ea typeface="DejaVu Sans"/>
              </a:rPr>
              <a:t> the teams of Pr O. </a:t>
            </a:r>
            <a:r>
              <a:rPr lang="fr-FR" sz="1100" i="1" spc="-1" dirty="0" err="1">
                <a:latin typeface="Roboto" panose="02000000000000000000"/>
                <a:ea typeface="DejaVu Sans"/>
              </a:rPr>
              <a:t>Guerrin</a:t>
            </a:r>
            <a:r>
              <a:rPr lang="fr-FR" sz="1100" i="1" spc="-1" dirty="0">
                <a:latin typeface="Roboto" panose="02000000000000000000"/>
                <a:ea typeface="DejaVu Sans"/>
              </a:rPr>
              <a:t> (CHU Nice) and Pr S </a:t>
            </a:r>
            <a:r>
              <a:rPr lang="fr-FR" sz="1100" i="1" spc="-1" dirty="0" err="1">
                <a:latin typeface="Roboto" panose="02000000000000000000"/>
                <a:ea typeface="DejaVu Sans"/>
              </a:rPr>
              <a:t>Colson</a:t>
            </a:r>
            <a:r>
              <a:rPr lang="fr-FR" sz="1100" i="1" spc="-1" dirty="0">
                <a:latin typeface="Roboto" panose="02000000000000000000"/>
                <a:ea typeface="DejaVu Sans"/>
              </a:rPr>
              <a:t> (LAMHESS)</a:t>
            </a:r>
            <a:endParaRPr lang="fr-FR" sz="1100" spc="-1" dirty="0">
              <a:latin typeface="Roboto" panose="02000000000000000000"/>
            </a:endParaRPr>
          </a:p>
        </p:txBody>
      </p:sp>
      <p:sp>
        <p:nvSpPr>
          <p:cNvPr id="112" name="CustomShape 12"/>
          <p:cNvSpPr/>
          <p:nvPr/>
        </p:nvSpPr>
        <p:spPr>
          <a:xfrm>
            <a:off x="8685719" y="3314520"/>
            <a:ext cx="3082681" cy="130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500" b="1" spc="-1" dirty="0">
                <a:latin typeface="Roboto" panose="02000000000000000000"/>
                <a:ea typeface="DejaVu Sans"/>
              </a:rPr>
              <a:t>2019 - 2020</a:t>
            </a:r>
            <a:endParaRPr lang="fr-FR" sz="1500" spc="-1" dirty="0">
              <a:latin typeface="Roboto" panose="02000000000000000000"/>
            </a:endParaRPr>
          </a:p>
          <a:p>
            <a:pPr algn="ctr">
              <a:lnSpc>
                <a:spcPct val="100000"/>
              </a:lnSpc>
            </a:pPr>
            <a:r>
              <a:rPr lang="fr-FR" sz="1500" spc="-1" dirty="0" err="1">
                <a:latin typeface="Roboto" panose="02000000000000000000"/>
                <a:ea typeface="DejaVu Sans"/>
              </a:rPr>
              <a:t>Sight</a:t>
            </a:r>
            <a:r>
              <a:rPr lang="fr-FR" sz="1500" spc="-1" dirty="0">
                <a:latin typeface="Roboto" panose="02000000000000000000"/>
                <a:ea typeface="DejaVu Sans"/>
              </a:rPr>
              <a:t> monitoring and </a:t>
            </a:r>
            <a:r>
              <a:rPr lang="fr-FR" sz="1500" spc="-1" dirty="0" err="1">
                <a:latin typeface="Roboto" panose="02000000000000000000"/>
                <a:ea typeface="DejaVu Sans"/>
              </a:rPr>
              <a:t>precision</a:t>
            </a:r>
            <a:r>
              <a:rPr lang="fr-FR" sz="1500" spc="-1" dirty="0">
                <a:latin typeface="Roboto" panose="02000000000000000000"/>
                <a:ea typeface="DejaVu Sans"/>
              </a:rPr>
              <a:t> management </a:t>
            </a:r>
            <a:r>
              <a:rPr lang="fr-FR" sz="1500" spc="-1" dirty="0" err="1">
                <a:latin typeface="Roboto" panose="02000000000000000000"/>
                <a:ea typeface="DejaVu Sans"/>
              </a:rPr>
              <a:t>based</a:t>
            </a:r>
            <a:r>
              <a:rPr lang="fr-FR" sz="1500" spc="-1" dirty="0">
                <a:latin typeface="Roboto" panose="02000000000000000000"/>
                <a:ea typeface="DejaVu Sans"/>
              </a:rPr>
              <a:t> on </a:t>
            </a:r>
            <a:r>
              <a:rPr lang="fr-FR" sz="1500" spc="-1" dirty="0" err="1">
                <a:latin typeface="Roboto" panose="02000000000000000000"/>
                <a:ea typeface="DejaVu Sans"/>
              </a:rPr>
              <a:t>Ellcie</a:t>
            </a:r>
            <a:r>
              <a:rPr lang="fr-FR" sz="1500" spc="-1" dirty="0">
                <a:latin typeface="Roboto" panose="02000000000000000000"/>
                <a:ea typeface="DejaVu Sans"/>
              </a:rPr>
              <a:t> </a:t>
            </a:r>
            <a:r>
              <a:rPr lang="fr-FR" sz="1500" spc="-1" dirty="0" err="1">
                <a:latin typeface="Roboto" panose="02000000000000000000"/>
                <a:ea typeface="DejaVu Sans"/>
              </a:rPr>
              <a:t>Healthy’s</a:t>
            </a:r>
            <a:r>
              <a:rPr lang="fr-FR" sz="1500" spc="-1" dirty="0">
                <a:latin typeface="Roboto" panose="02000000000000000000"/>
                <a:ea typeface="DejaVu Sans"/>
              </a:rPr>
              <a:t> </a:t>
            </a:r>
            <a:r>
              <a:rPr lang="fr-FR" sz="1500" spc="-1" dirty="0" err="1">
                <a:latin typeface="Roboto" panose="02000000000000000000"/>
                <a:ea typeface="DejaVu Sans"/>
              </a:rPr>
              <a:t>eyeglasses</a:t>
            </a:r>
            <a:endParaRPr lang="fr-FR" sz="1500" spc="-1" dirty="0">
              <a:latin typeface="Roboto" panose="02000000000000000000"/>
            </a:endParaRPr>
          </a:p>
          <a:p>
            <a:pPr algn="ctr">
              <a:lnSpc>
                <a:spcPct val="100000"/>
              </a:lnSpc>
            </a:pPr>
            <a:endParaRPr lang="fr-FR" sz="1500" spc="-1" dirty="0">
              <a:latin typeface="Roboto" panose="02000000000000000000"/>
            </a:endParaRPr>
          </a:p>
        </p:txBody>
      </p:sp>
      <p:pic>
        <p:nvPicPr>
          <p:cNvPr id="113" name="Picture 3"/>
          <p:cNvPicPr/>
          <p:nvPr/>
        </p:nvPicPr>
        <p:blipFill>
          <a:blip r:embed="rId6"/>
          <a:stretch/>
        </p:blipFill>
        <p:spPr>
          <a:xfrm>
            <a:off x="9126464" y="4875480"/>
            <a:ext cx="1273320" cy="706680"/>
          </a:xfrm>
          <a:prstGeom prst="rect">
            <a:avLst/>
          </a:prstGeom>
          <a:ln>
            <a:noFill/>
          </a:ln>
        </p:spPr>
      </p:pic>
      <p:sp>
        <p:nvSpPr>
          <p:cNvPr id="114" name="CustomShape 13"/>
          <p:cNvSpPr/>
          <p:nvPr/>
        </p:nvSpPr>
        <p:spPr>
          <a:xfrm>
            <a:off x="152280" y="255240"/>
            <a:ext cx="360" cy="250200"/>
          </a:xfrm>
          <a:prstGeom prst="rect">
            <a:avLst/>
          </a:prstGeom>
          <a:solidFill>
            <a:srgbClr val="F8F9FA"/>
          </a:solidFill>
          <a:ln>
            <a:noFill/>
          </a:ln>
        </p:spPr>
        <p:style>
          <a:lnRef idx="0">
            <a:scrgbClr r="0" g="0" b="0"/>
          </a:lnRef>
          <a:fillRef idx="0">
            <a:scrgbClr r="0" g="0" b="0"/>
          </a:fillRef>
          <a:effectRef idx="0">
            <a:scrgbClr r="0" g="0" b="0"/>
          </a:effectRef>
          <a:fontRef idx="minor"/>
        </p:style>
      </p:sp>
      <p:sp>
        <p:nvSpPr>
          <p:cNvPr id="115" name="CustomShape 14"/>
          <p:cNvSpPr/>
          <p:nvPr/>
        </p:nvSpPr>
        <p:spPr>
          <a:xfrm>
            <a:off x="515938" y="368300"/>
            <a:ext cx="11402640" cy="582820"/>
          </a:xfrm>
          <a:prstGeom prst="rect">
            <a:avLst/>
          </a:prstGeom>
          <a:noFill/>
          <a:ln>
            <a:noFill/>
          </a:ln>
        </p:spPr>
        <p:style>
          <a:lnRef idx="0">
            <a:scrgbClr r="0" g="0" b="0"/>
          </a:lnRef>
          <a:fillRef idx="0">
            <a:scrgbClr r="0" g="0" b="0"/>
          </a:fillRef>
          <a:effectRef idx="0">
            <a:scrgbClr r="0" g="0" b="0"/>
          </a:effectRef>
          <a:fontRef idx="minor"/>
        </p:style>
        <p:txBody>
          <a:bodyPr spcFirstLastPara="1" wrap="square" lIns="90000" tIns="45000" rIns="90000" bIns="45000" anchor="ctr" anchorCtr="0">
            <a:noAutofit/>
          </a:bodyPr>
          <a:lstStyle/>
          <a:p>
            <a:pPr>
              <a:lnSpc>
                <a:spcPct val="90000"/>
              </a:lnSpc>
              <a:buSzPts val="1400"/>
            </a:pPr>
            <a:r>
              <a:rPr lang="fr-FR" sz="3200" b="1" spc="-1" dirty="0">
                <a:solidFill>
                  <a:schemeClr val="accent5"/>
                </a:solidFill>
                <a:latin typeface="Roboto" panose="02000000000000000000" pitchFamily="2" charset="0"/>
                <a:ea typeface="Roboto" panose="02000000000000000000" pitchFamily="2" charset="0"/>
                <a:cs typeface="Poppins"/>
              </a:rPr>
              <a:t>CLINICAL &amp; TECHNICAL TRIAL’S VALIDATION</a:t>
            </a:r>
          </a:p>
        </p:txBody>
      </p:sp>
      <p:sp>
        <p:nvSpPr>
          <p:cNvPr id="116" name="CustomShape 15"/>
          <p:cNvSpPr/>
          <p:nvPr/>
        </p:nvSpPr>
        <p:spPr>
          <a:xfrm>
            <a:off x="9290160" y="5525135"/>
            <a:ext cx="2512080" cy="9253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100" i="1" spc="-1" dirty="0">
                <a:latin typeface="Roboto" panose="02000000000000000000"/>
                <a:ea typeface="DejaVu Sans"/>
              </a:rPr>
              <a:t>2020 : Validation of a POC for </a:t>
            </a:r>
            <a:r>
              <a:rPr lang="fr-FR" sz="1100" i="1" spc="-1" dirty="0" err="1">
                <a:latin typeface="Roboto" panose="02000000000000000000"/>
                <a:ea typeface="DejaVu Sans"/>
              </a:rPr>
              <a:t>sight</a:t>
            </a:r>
            <a:r>
              <a:rPr lang="fr-FR" sz="1100" i="1" spc="-1" dirty="0">
                <a:latin typeface="Roboto" panose="02000000000000000000"/>
                <a:ea typeface="DejaVu Sans"/>
              </a:rPr>
              <a:t> monitoring </a:t>
            </a:r>
            <a:r>
              <a:rPr lang="fr-FR" sz="1100" i="1" spc="-1" dirty="0" err="1">
                <a:latin typeface="Roboto" panose="02000000000000000000"/>
                <a:ea typeface="DejaVu Sans"/>
              </a:rPr>
              <a:t>with</a:t>
            </a:r>
            <a:r>
              <a:rPr lang="fr-FR" sz="1100" i="1" spc="-1" dirty="0">
                <a:latin typeface="Roboto" panose="02000000000000000000"/>
                <a:ea typeface="DejaVu Sans"/>
              </a:rPr>
              <a:t> &lt;2° angle </a:t>
            </a:r>
            <a:r>
              <a:rPr lang="fr-FR" sz="1100" i="1" spc="-1" dirty="0" err="1">
                <a:latin typeface="Roboto" panose="02000000000000000000"/>
                <a:ea typeface="DejaVu Sans"/>
              </a:rPr>
              <a:t>precision</a:t>
            </a:r>
            <a:r>
              <a:rPr lang="fr-FR" sz="1100" i="1" spc="-1" dirty="0">
                <a:latin typeface="Roboto" panose="02000000000000000000"/>
                <a:ea typeface="DejaVu Sans"/>
              </a:rPr>
              <a:t> </a:t>
            </a:r>
            <a:r>
              <a:rPr lang="fr-FR" sz="1100" i="1" spc="-1" dirty="0" err="1">
                <a:latin typeface="Roboto" panose="02000000000000000000"/>
                <a:ea typeface="DejaVu Sans"/>
              </a:rPr>
              <a:t>using</a:t>
            </a:r>
            <a:r>
              <a:rPr lang="fr-FR" sz="1100" i="1" spc="-1" dirty="0">
                <a:latin typeface="Roboto" panose="02000000000000000000"/>
                <a:ea typeface="DejaVu Sans"/>
              </a:rPr>
              <a:t> </a:t>
            </a:r>
            <a:r>
              <a:rPr lang="fr-FR" sz="1100" i="1" spc="-1" dirty="0" err="1">
                <a:latin typeface="Roboto" panose="02000000000000000000"/>
                <a:ea typeface="DejaVu Sans"/>
              </a:rPr>
              <a:t>Ellcie</a:t>
            </a:r>
            <a:r>
              <a:rPr lang="fr-FR" sz="1100" i="1" spc="-1" dirty="0">
                <a:latin typeface="Roboto" panose="02000000000000000000"/>
                <a:ea typeface="DejaVu Sans"/>
              </a:rPr>
              <a:t> </a:t>
            </a:r>
            <a:r>
              <a:rPr lang="fr-FR" sz="1100" i="1" spc="-1" dirty="0" err="1">
                <a:latin typeface="Roboto" panose="02000000000000000000"/>
                <a:ea typeface="DejaVu Sans"/>
              </a:rPr>
              <a:t>Healthy’s</a:t>
            </a:r>
            <a:r>
              <a:rPr lang="fr-FR" sz="1100" i="1" spc="-1" dirty="0">
                <a:latin typeface="Roboto" panose="02000000000000000000"/>
                <a:ea typeface="DejaVu Sans"/>
              </a:rPr>
              <a:t> </a:t>
            </a:r>
            <a:r>
              <a:rPr lang="fr-FR" sz="1100" i="1" spc="-1" dirty="0" err="1">
                <a:latin typeface="Roboto" panose="02000000000000000000"/>
                <a:ea typeface="DejaVu Sans"/>
              </a:rPr>
              <a:t>eyetracking</a:t>
            </a:r>
            <a:r>
              <a:rPr lang="fr-FR" sz="1100" i="1" spc="-1" dirty="0">
                <a:latin typeface="Roboto" panose="02000000000000000000"/>
                <a:ea typeface="DejaVu Sans"/>
              </a:rPr>
              <a:t> </a:t>
            </a:r>
            <a:r>
              <a:rPr lang="fr-FR" sz="1100" i="1" spc="-1" dirty="0" err="1">
                <a:latin typeface="Roboto" panose="02000000000000000000"/>
                <a:ea typeface="DejaVu Sans"/>
              </a:rPr>
              <a:t>technology</a:t>
            </a:r>
            <a:r>
              <a:rPr lang="fr-FR" sz="1100" i="1" spc="-1" dirty="0">
                <a:latin typeface="Roboto" panose="02000000000000000000"/>
                <a:ea typeface="DejaVu Sans"/>
              </a:rPr>
              <a:t>.</a:t>
            </a:r>
            <a:endParaRPr lang="fr-FR" sz="1100" spc="-1" dirty="0">
              <a:latin typeface="Roboto" panose="02000000000000000000"/>
            </a:endParaRPr>
          </a:p>
        </p:txBody>
      </p:sp>
      <p:sp>
        <p:nvSpPr>
          <p:cNvPr id="117" name="CustomShape 16"/>
          <p:cNvSpPr/>
          <p:nvPr/>
        </p:nvSpPr>
        <p:spPr>
          <a:xfrm>
            <a:off x="9764640" y="955080"/>
            <a:ext cx="1957680" cy="1222200"/>
          </a:xfrm>
          <a:prstGeom prst="roundRect">
            <a:avLst>
              <a:gd name="adj" fmla="val 8594"/>
            </a:avLst>
          </a:prstGeom>
          <a:blipFill rotWithShape="0">
            <a:blip r:embed="rId7"/>
            <a:stretch>
              <a:fillRect/>
            </a:stretch>
          </a:blipFill>
          <a:ln>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pic>
        <p:nvPicPr>
          <p:cNvPr id="118" name="Picture 7"/>
          <p:cNvPicPr/>
          <p:nvPr/>
        </p:nvPicPr>
        <p:blipFill>
          <a:blip r:embed="rId8"/>
          <a:stretch/>
        </p:blipFill>
        <p:spPr>
          <a:xfrm>
            <a:off x="10472040" y="4887000"/>
            <a:ext cx="1543320" cy="526680"/>
          </a:xfrm>
          <a:prstGeom prst="rect">
            <a:avLst/>
          </a:prstGeom>
          <a:ln>
            <a:noFill/>
          </a:ln>
        </p:spPr>
      </p:pic>
      <p:sp>
        <p:nvSpPr>
          <p:cNvPr id="2" name="ZoneTexte 1">
            <a:extLst>
              <a:ext uri="{FF2B5EF4-FFF2-40B4-BE49-F238E27FC236}">
                <a16:creationId xmlns:a16="http://schemas.microsoft.com/office/drawing/2014/main" id="{85FCAA37-B16E-4D2E-8D69-6D9DC02849FB}"/>
              </a:ext>
            </a:extLst>
          </p:cNvPr>
          <p:cNvSpPr txBox="1"/>
          <p:nvPr/>
        </p:nvSpPr>
        <p:spPr>
          <a:xfrm>
            <a:off x="9381031" y="4632840"/>
            <a:ext cx="2127297" cy="307777"/>
          </a:xfrm>
          <a:prstGeom prst="rect">
            <a:avLst/>
          </a:prstGeom>
          <a:noFill/>
        </p:spPr>
        <p:txBody>
          <a:bodyPr wrap="square" rtlCol="0">
            <a:spAutoFit/>
          </a:bodyPr>
          <a:lstStyle/>
          <a:p>
            <a:pPr algn="ctr"/>
            <a:r>
              <a:rPr lang="fr-FR" sz="1400" b="1" dirty="0"/>
              <a:t>French </a:t>
            </a:r>
            <a:r>
              <a:rPr lang="fr-FR" sz="1400" b="1" dirty="0" err="1"/>
              <a:t>Airforce</a:t>
            </a:r>
            <a:r>
              <a:rPr lang="fr-FR" sz="1400" b="1" dirty="0"/>
              <a:t> - DGA</a:t>
            </a:r>
          </a:p>
        </p:txBody>
      </p:sp>
      <p:sp>
        <p:nvSpPr>
          <p:cNvPr id="26" name="Espace réservé du pied de page 4">
            <a:extLst>
              <a:ext uri="{FF2B5EF4-FFF2-40B4-BE49-F238E27FC236}">
                <a16:creationId xmlns:a16="http://schemas.microsoft.com/office/drawing/2014/main" id="{5ECC25D6-5AA5-46A2-831C-9B8D88239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Pitch Deck Ellcie Healthy - </a:t>
            </a:r>
            <a:r>
              <a:rPr lang="fr-FR" dirty="0" err="1"/>
              <a:t>Confidential</a:t>
            </a:r>
            <a:endParaRPr lang="fr-FR" dirty="0"/>
          </a:p>
        </p:txBody>
      </p:sp>
      <p:pic>
        <p:nvPicPr>
          <p:cNvPr id="1026" name="Picture 2" descr="Centre hospitalier universitaire de Nice — Wikipédia">
            <a:extLst>
              <a:ext uri="{FF2B5EF4-FFF2-40B4-BE49-F238E27FC236}">
                <a16:creationId xmlns:a16="http://schemas.microsoft.com/office/drawing/2014/main" id="{45772FA0-0EF3-4D8F-BE1C-11008E1392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1408" y="4940617"/>
            <a:ext cx="1054943" cy="49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2534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F0C11-2678-44E2-8DA9-182A16843032}"/>
              </a:ext>
            </a:extLst>
          </p:cNvPr>
          <p:cNvSpPr/>
          <p:nvPr/>
        </p:nvSpPr>
        <p:spPr>
          <a:xfrm>
            <a:off x="478747" y="2090843"/>
            <a:ext cx="11481605" cy="209481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itre 1">
            <a:extLst>
              <a:ext uri="{FF2B5EF4-FFF2-40B4-BE49-F238E27FC236}">
                <a16:creationId xmlns:a16="http://schemas.microsoft.com/office/drawing/2014/main" id="{A962FC42-80D1-49D6-BEE4-93EF2B7AC193}"/>
              </a:ext>
            </a:extLst>
          </p:cNvPr>
          <p:cNvSpPr>
            <a:spLocks noGrp="1"/>
          </p:cNvSpPr>
          <p:nvPr>
            <p:ph type="title"/>
          </p:nvPr>
        </p:nvSpPr>
        <p:spPr>
          <a:xfrm>
            <a:off x="515938" y="362770"/>
            <a:ext cx="11067474" cy="585938"/>
          </a:xfrm>
          <a:noFill/>
          <a:ln>
            <a:noFill/>
          </a:ln>
        </p:spPr>
        <p:txBody>
          <a:bodyPr spcFirstLastPara="1" wrap="square" lIns="91433" tIns="45700" rIns="91433" bIns="45700" rtlCol="0" anchor="ctr" anchorCtr="0">
            <a:noAutofit/>
          </a:bodyPr>
          <a:lstStyle/>
          <a:p>
            <a:r>
              <a:rPr lang="en-US" dirty="0">
                <a:solidFill>
                  <a:schemeClr val="accent5"/>
                </a:solidFill>
                <a:latin typeface="Roboto" panose="02000000000000000000" pitchFamily="2" charset="0"/>
                <a:ea typeface="Roboto" panose="02000000000000000000" pitchFamily="2" charset="0"/>
                <a:cs typeface="Poppins"/>
              </a:rPr>
              <a:t>MARKET TRACTION  - OUR FIRST CUSTOMERS</a:t>
            </a:r>
          </a:p>
        </p:txBody>
      </p:sp>
      <p:sp>
        <p:nvSpPr>
          <p:cNvPr id="23" name="Espace réservé du numéro de diapositive 5">
            <a:extLst>
              <a:ext uri="{FF2B5EF4-FFF2-40B4-BE49-F238E27FC236}">
                <a16:creationId xmlns:a16="http://schemas.microsoft.com/office/drawing/2014/main" id="{54841E13-59BF-4526-B0E3-DBA75538B3B6}"/>
              </a:ext>
            </a:extLst>
          </p:cNvPr>
          <p:cNvSpPr txBox="1">
            <a:spLocks/>
          </p:cNvSpPr>
          <p:nvPr/>
        </p:nvSpPr>
        <p:spPr>
          <a:xfrm>
            <a:off x="9273295" y="6413204"/>
            <a:ext cx="2743200" cy="365125"/>
          </a:xfrm>
          <a:prstGeom prst="rect">
            <a:avLst/>
          </a:prstGeom>
        </p:spPr>
        <p:txBody>
          <a:bodyPr/>
          <a:lstStyle>
            <a:defPPr>
              <a:defRPr lang="fr-FR"/>
            </a:defPPr>
            <a:lvl1pPr marL="0" algn="r" defTabSz="914400" rtl="0" eaLnBrk="1" latinLnBrk="0" hangingPunct="1">
              <a:defRPr sz="1800" kern="1200">
                <a:solidFill>
                  <a:srgbClr val="0166A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3228DA-D7F0-4016-9407-5D303B8BDDCA}" type="slidenum">
              <a:rPr lang="en-US"/>
              <a:pPr/>
              <a:t>9</a:t>
            </a:fld>
            <a:endParaRPr lang="en-US" dirty="0"/>
          </a:p>
        </p:txBody>
      </p:sp>
      <p:sp>
        <p:nvSpPr>
          <p:cNvPr id="2" name="Rectangle 1">
            <a:extLst>
              <a:ext uri="{FF2B5EF4-FFF2-40B4-BE49-F238E27FC236}">
                <a16:creationId xmlns:a16="http://schemas.microsoft.com/office/drawing/2014/main" id="{97C5E686-B5A0-4110-A85D-0F05804A3424}"/>
              </a:ext>
            </a:extLst>
          </p:cNvPr>
          <p:cNvSpPr/>
          <p:nvPr/>
        </p:nvSpPr>
        <p:spPr>
          <a:xfrm>
            <a:off x="515938" y="2260120"/>
            <a:ext cx="5419900" cy="183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just">
              <a:buFont typeface="Calibri" panose="020F0502020204030204" pitchFamily="34" charset="0"/>
              <a:buChar char="-"/>
            </a:pPr>
            <a:r>
              <a:rPr lang="fr-FR" sz="1600" dirty="0" err="1">
                <a:solidFill>
                  <a:schemeClr val="tx1"/>
                </a:solidFill>
                <a:latin typeface="Roboto" panose="02000000000000000000"/>
              </a:rPr>
              <a:t>Reduce</a:t>
            </a:r>
            <a:r>
              <a:rPr lang="fr-FR" sz="1600" dirty="0">
                <a:solidFill>
                  <a:schemeClr val="tx1"/>
                </a:solidFill>
                <a:latin typeface="Roboto" panose="02000000000000000000"/>
              </a:rPr>
              <a:t> </a:t>
            </a:r>
            <a:r>
              <a:rPr lang="fr-FR" sz="1600" dirty="0" err="1">
                <a:solidFill>
                  <a:schemeClr val="tx1"/>
                </a:solidFill>
                <a:latin typeface="Roboto" panose="02000000000000000000"/>
              </a:rPr>
              <a:t>risks</a:t>
            </a:r>
            <a:r>
              <a:rPr lang="fr-FR" sz="1600" dirty="0">
                <a:solidFill>
                  <a:schemeClr val="tx1"/>
                </a:solidFill>
                <a:latin typeface="Roboto" panose="02000000000000000000"/>
              </a:rPr>
              <a:t> for </a:t>
            </a:r>
            <a:r>
              <a:rPr lang="fr-FR" sz="1600" dirty="0" err="1">
                <a:solidFill>
                  <a:schemeClr val="tx1"/>
                </a:solidFill>
                <a:latin typeface="Roboto" panose="02000000000000000000"/>
              </a:rPr>
              <a:t>their</a:t>
            </a:r>
            <a:r>
              <a:rPr lang="fr-FR" sz="1600" dirty="0">
                <a:solidFill>
                  <a:schemeClr val="tx1"/>
                </a:solidFill>
                <a:latin typeface="Roboto" panose="02000000000000000000"/>
              </a:rPr>
              <a:t> </a:t>
            </a:r>
            <a:r>
              <a:rPr lang="fr-FR" sz="1600" dirty="0" err="1">
                <a:solidFill>
                  <a:schemeClr val="tx1"/>
                </a:solidFill>
                <a:latin typeface="Roboto" panose="02000000000000000000"/>
              </a:rPr>
              <a:t>subscribers</a:t>
            </a:r>
            <a:endParaRPr lang="fr-FR" sz="1600" dirty="0">
              <a:solidFill>
                <a:schemeClr val="tx1"/>
              </a:solidFill>
              <a:latin typeface="Roboto" panose="02000000000000000000"/>
            </a:endParaRPr>
          </a:p>
          <a:p>
            <a:pPr marL="285750" indent="-285750" algn="just">
              <a:buFont typeface="Calibri" panose="020F0502020204030204" pitchFamily="34" charset="0"/>
              <a:buChar char="-"/>
            </a:pPr>
            <a:r>
              <a:rPr lang="fr-FR" sz="1600" dirty="0" err="1">
                <a:solidFill>
                  <a:schemeClr val="tx1"/>
                </a:solidFill>
                <a:latin typeface="Roboto" panose="02000000000000000000"/>
              </a:rPr>
              <a:t>Reduce</a:t>
            </a:r>
            <a:r>
              <a:rPr lang="fr-FR" sz="1600" dirty="0">
                <a:solidFill>
                  <a:schemeClr val="tx1"/>
                </a:solidFill>
                <a:latin typeface="Roboto" panose="02000000000000000000"/>
              </a:rPr>
              <a:t> accidents </a:t>
            </a:r>
            <a:r>
              <a:rPr lang="fr-FR" sz="1600" dirty="0" err="1">
                <a:solidFill>
                  <a:schemeClr val="tx1"/>
                </a:solidFill>
                <a:latin typeface="Roboto" panose="02000000000000000000"/>
              </a:rPr>
              <a:t>costs</a:t>
            </a:r>
            <a:endParaRPr lang="fr-FR" sz="1600" dirty="0">
              <a:solidFill>
                <a:schemeClr val="tx1"/>
              </a:solidFill>
              <a:latin typeface="Roboto" panose="02000000000000000000"/>
            </a:endParaRPr>
          </a:p>
          <a:p>
            <a:pPr marL="285750" indent="-285750" algn="just">
              <a:buFont typeface="Calibri" panose="020F0502020204030204" pitchFamily="34" charset="0"/>
              <a:buChar char="-"/>
            </a:pPr>
            <a:r>
              <a:rPr lang="fr-FR" sz="1600" dirty="0" err="1">
                <a:solidFill>
                  <a:schemeClr val="tx1"/>
                </a:solidFill>
                <a:latin typeface="Roboto" panose="02000000000000000000"/>
              </a:rPr>
              <a:t>Innovate</a:t>
            </a:r>
            <a:r>
              <a:rPr lang="fr-FR" sz="1600" dirty="0">
                <a:solidFill>
                  <a:schemeClr val="tx1"/>
                </a:solidFill>
                <a:latin typeface="Roboto" panose="02000000000000000000"/>
              </a:rPr>
              <a:t> </a:t>
            </a:r>
            <a:r>
              <a:rPr lang="fr-FR" sz="1600" dirty="0" err="1">
                <a:solidFill>
                  <a:schemeClr val="tx1"/>
                </a:solidFill>
                <a:latin typeface="Roboto" panose="02000000000000000000"/>
              </a:rPr>
              <a:t>through</a:t>
            </a:r>
            <a:r>
              <a:rPr lang="fr-FR" sz="1600" dirty="0">
                <a:solidFill>
                  <a:schemeClr val="tx1"/>
                </a:solidFill>
                <a:latin typeface="Roboto" panose="02000000000000000000"/>
              </a:rPr>
              <a:t> disruptive </a:t>
            </a:r>
            <a:r>
              <a:rPr lang="fr-FR" sz="1600" dirty="0" err="1">
                <a:solidFill>
                  <a:schemeClr val="tx1"/>
                </a:solidFill>
                <a:latin typeface="Roboto" panose="02000000000000000000"/>
              </a:rPr>
              <a:t>approach</a:t>
            </a:r>
            <a:endParaRPr lang="fr-FR" sz="1600" dirty="0">
              <a:solidFill>
                <a:schemeClr val="tx1"/>
              </a:solidFill>
              <a:latin typeface="Roboto" panose="02000000000000000000"/>
            </a:endParaRPr>
          </a:p>
        </p:txBody>
      </p:sp>
      <p:sp>
        <p:nvSpPr>
          <p:cNvPr id="16" name="Rectangle 15">
            <a:extLst>
              <a:ext uri="{FF2B5EF4-FFF2-40B4-BE49-F238E27FC236}">
                <a16:creationId xmlns:a16="http://schemas.microsoft.com/office/drawing/2014/main" id="{EE92EC92-335E-49FC-A011-CEEAAFF67D98}"/>
              </a:ext>
            </a:extLst>
          </p:cNvPr>
          <p:cNvSpPr/>
          <p:nvPr/>
        </p:nvSpPr>
        <p:spPr>
          <a:xfrm>
            <a:off x="6263083" y="4661944"/>
            <a:ext cx="5567325" cy="1835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just">
              <a:buFont typeface="Calibri" panose="020F0502020204030204" pitchFamily="34" charset="0"/>
              <a:buChar char="-"/>
            </a:pPr>
            <a:r>
              <a:rPr lang="fr-FR" sz="1600" dirty="0">
                <a:solidFill>
                  <a:schemeClr val="tx1"/>
                </a:solidFill>
                <a:latin typeface="Roboto" panose="02000000000000000000"/>
              </a:rPr>
              <a:t>Product </a:t>
            </a:r>
            <a:r>
              <a:rPr lang="fr-FR" sz="1600" dirty="0" err="1">
                <a:solidFill>
                  <a:schemeClr val="tx1"/>
                </a:solidFill>
                <a:latin typeface="Roboto" panose="02000000000000000000"/>
              </a:rPr>
              <a:t>differentiation</a:t>
            </a:r>
            <a:r>
              <a:rPr lang="fr-FR" sz="1600" dirty="0">
                <a:solidFill>
                  <a:schemeClr val="tx1"/>
                </a:solidFill>
                <a:latin typeface="Roboto" panose="02000000000000000000"/>
              </a:rPr>
              <a:t> &amp; Innovation</a:t>
            </a:r>
          </a:p>
          <a:p>
            <a:pPr marL="285750" indent="-285750" algn="just">
              <a:buFont typeface="Calibri" panose="020F0502020204030204" pitchFamily="34" charset="0"/>
              <a:buChar char="-"/>
            </a:pPr>
            <a:r>
              <a:rPr lang="fr-FR" sz="1600" dirty="0" err="1">
                <a:solidFill>
                  <a:schemeClr val="tx1"/>
                </a:solidFill>
                <a:latin typeface="Roboto" panose="02000000000000000000"/>
              </a:rPr>
              <a:t>Branding</a:t>
            </a:r>
            <a:r>
              <a:rPr lang="fr-FR" sz="1600" dirty="0">
                <a:solidFill>
                  <a:schemeClr val="tx1"/>
                </a:solidFill>
                <a:latin typeface="Roboto" panose="02000000000000000000"/>
              </a:rPr>
              <a:t> &amp; Image</a:t>
            </a:r>
          </a:p>
          <a:p>
            <a:pPr marL="285750" indent="-285750" algn="just">
              <a:buFont typeface="Calibri" panose="020F0502020204030204" pitchFamily="34" charset="0"/>
              <a:buChar char="-"/>
            </a:pPr>
            <a:r>
              <a:rPr lang="fr-FR" sz="1600" dirty="0" err="1">
                <a:solidFill>
                  <a:schemeClr val="tx1"/>
                </a:solidFill>
                <a:latin typeface="Roboto" panose="02000000000000000000"/>
              </a:rPr>
              <a:t>Developing</a:t>
            </a:r>
            <a:r>
              <a:rPr lang="fr-FR" sz="1600" dirty="0">
                <a:solidFill>
                  <a:schemeClr val="tx1"/>
                </a:solidFill>
                <a:latin typeface="Roboto" panose="02000000000000000000"/>
              </a:rPr>
              <a:t> </a:t>
            </a:r>
            <a:r>
              <a:rPr lang="fr-FR" sz="1600" dirty="0" err="1">
                <a:solidFill>
                  <a:schemeClr val="tx1"/>
                </a:solidFill>
                <a:latin typeface="Roboto" panose="02000000000000000000"/>
              </a:rPr>
              <a:t>recurring</a:t>
            </a:r>
            <a:r>
              <a:rPr lang="fr-FR" sz="1600" dirty="0">
                <a:solidFill>
                  <a:schemeClr val="tx1"/>
                </a:solidFill>
                <a:latin typeface="Roboto" panose="02000000000000000000"/>
              </a:rPr>
              <a:t> revenues</a:t>
            </a:r>
          </a:p>
          <a:p>
            <a:pPr marL="285750" indent="-285750" algn="just">
              <a:buFont typeface="Calibri" panose="020F0502020204030204" pitchFamily="34" charset="0"/>
              <a:buChar char="-"/>
            </a:pPr>
            <a:r>
              <a:rPr lang="fr-FR" sz="1600" dirty="0" err="1">
                <a:solidFill>
                  <a:schemeClr val="tx1"/>
                </a:solidFill>
                <a:latin typeface="Roboto" panose="02000000000000000000"/>
              </a:rPr>
              <a:t>Develop</a:t>
            </a:r>
            <a:r>
              <a:rPr lang="fr-FR" sz="1600" dirty="0">
                <a:solidFill>
                  <a:schemeClr val="tx1"/>
                </a:solidFill>
                <a:latin typeface="Roboto" panose="02000000000000000000"/>
              </a:rPr>
              <a:t> B2B actions (local bus </a:t>
            </a:r>
            <a:r>
              <a:rPr lang="fr-FR" sz="1600" dirty="0" err="1">
                <a:solidFill>
                  <a:schemeClr val="tx1"/>
                </a:solidFill>
                <a:latin typeface="Roboto" panose="02000000000000000000"/>
              </a:rPr>
              <a:t>companies</a:t>
            </a:r>
            <a:r>
              <a:rPr lang="fr-FR" sz="1600" dirty="0">
                <a:solidFill>
                  <a:schemeClr val="tx1"/>
                </a:solidFill>
                <a:latin typeface="Roboto" panose="02000000000000000000"/>
              </a:rPr>
              <a:t>…)</a:t>
            </a:r>
          </a:p>
        </p:txBody>
      </p:sp>
      <p:sp>
        <p:nvSpPr>
          <p:cNvPr id="17" name="Rectangle 16">
            <a:extLst>
              <a:ext uri="{FF2B5EF4-FFF2-40B4-BE49-F238E27FC236}">
                <a16:creationId xmlns:a16="http://schemas.microsoft.com/office/drawing/2014/main" id="{2E4424A7-B262-497F-BBDA-E395E26B547D}"/>
              </a:ext>
            </a:extLst>
          </p:cNvPr>
          <p:cNvSpPr/>
          <p:nvPr/>
        </p:nvSpPr>
        <p:spPr>
          <a:xfrm>
            <a:off x="515938" y="4661205"/>
            <a:ext cx="5419900" cy="1835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just">
              <a:buFont typeface="Calibri" panose="020F0502020204030204" pitchFamily="34" charset="0"/>
              <a:buChar char="-"/>
            </a:pPr>
            <a:r>
              <a:rPr lang="fr-FR" sz="1600" dirty="0">
                <a:solidFill>
                  <a:schemeClr val="tx1"/>
                </a:solidFill>
                <a:latin typeface="Roboto" panose="02000000000000000000"/>
              </a:rPr>
              <a:t>Secure </a:t>
            </a:r>
            <a:r>
              <a:rPr lang="fr-FR" sz="1600" dirty="0" err="1">
                <a:solidFill>
                  <a:schemeClr val="tx1"/>
                </a:solidFill>
                <a:latin typeface="Roboto" panose="02000000000000000000"/>
              </a:rPr>
              <a:t>their</a:t>
            </a:r>
            <a:r>
              <a:rPr lang="fr-FR" sz="1600" dirty="0">
                <a:solidFill>
                  <a:schemeClr val="tx1"/>
                </a:solidFill>
                <a:latin typeface="Roboto" panose="02000000000000000000"/>
              </a:rPr>
              <a:t> </a:t>
            </a:r>
            <a:r>
              <a:rPr lang="fr-FR" sz="1600" dirty="0" err="1">
                <a:solidFill>
                  <a:schemeClr val="tx1"/>
                </a:solidFill>
                <a:latin typeface="Roboto" panose="02000000000000000000"/>
              </a:rPr>
              <a:t>employee</a:t>
            </a:r>
            <a:r>
              <a:rPr lang="fr-FR" sz="1600" dirty="0">
                <a:solidFill>
                  <a:schemeClr val="tx1"/>
                </a:solidFill>
                <a:latin typeface="Roboto" panose="02000000000000000000"/>
              </a:rPr>
              <a:t> and </a:t>
            </a:r>
            <a:r>
              <a:rPr lang="fr-FR" sz="1600" dirty="0" err="1">
                <a:solidFill>
                  <a:schemeClr val="tx1"/>
                </a:solidFill>
                <a:latin typeface="Roboto" panose="02000000000000000000"/>
              </a:rPr>
              <a:t>increase</a:t>
            </a:r>
            <a:r>
              <a:rPr lang="fr-FR" sz="1600" dirty="0">
                <a:solidFill>
                  <a:schemeClr val="tx1"/>
                </a:solidFill>
                <a:latin typeface="Roboto" panose="02000000000000000000"/>
              </a:rPr>
              <a:t> </a:t>
            </a:r>
            <a:r>
              <a:rPr lang="fr-FR" sz="1600" dirty="0" err="1">
                <a:solidFill>
                  <a:schemeClr val="tx1"/>
                </a:solidFill>
                <a:latin typeface="Roboto" panose="02000000000000000000"/>
              </a:rPr>
              <a:t>employees</a:t>
            </a:r>
            <a:r>
              <a:rPr lang="fr-FR" sz="1600" dirty="0">
                <a:solidFill>
                  <a:schemeClr val="tx1"/>
                </a:solidFill>
                <a:latin typeface="Roboto" panose="02000000000000000000"/>
              </a:rPr>
              <a:t>’ </a:t>
            </a:r>
            <a:r>
              <a:rPr lang="fr-FR" sz="1600" dirty="0" err="1">
                <a:solidFill>
                  <a:schemeClr val="tx1"/>
                </a:solidFill>
                <a:latin typeface="Roboto" panose="02000000000000000000"/>
              </a:rPr>
              <a:t>loyalty</a:t>
            </a:r>
            <a:endParaRPr lang="fr-FR" sz="1600" dirty="0">
              <a:solidFill>
                <a:schemeClr val="tx1"/>
              </a:solidFill>
              <a:latin typeface="Roboto" panose="02000000000000000000"/>
            </a:endParaRPr>
          </a:p>
          <a:p>
            <a:pPr marL="285750" indent="-285750" algn="just">
              <a:buFont typeface="Calibri" panose="020F0502020204030204" pitchFamily="34" charset="0"/>
              <a:buChar char="-"/>
            </a:pPr>
            <a:r>
              <a:rPr lang="fr-FR" sz="1600" dirty="0">
                <a:solidFill>
                  <a:schemeClr val="tx1"/>
                </a:solidFill>
                <a:latin typeface="Roboto" panose="02000000000000000000"/>
              </a:rPr>
              <a:t>CSR </a:t>
            </a:r>
            <a:r>
              <a:rPr lang="fr-FR" sz="1600" dirty="0" err="1">
                <a:solidFill>
                  <a:schemeClr val="tx1"/>
                </a:solidFill>
                <a:latin typeface="Roboto" panose="02000000000000000000"/>
              </a:rPr>
              <a:t>Corporate</a:t>
            </a:r>
            <a:r>
              <a:rPr lang="fr-FR" sz="1600" dirty="0">
                <a:solidFill>
                  <a:schemeClr val="tx1"/>
                </a:solidFill>
                <a:latin typeface="Roboto" panose="02000000000000000000"/>
              </a:rPr>
              <a:t> Social </a:t>
            </a:r>
            <a:r>
              <a:rPr lang="fr-FR" sz="1600" dirty="0" err="1">
                <a:solidFill>
                  <a:schemeClr val="tx1"/>
                </a:solidFill>
                <a:latin typeface="Roboto" panose="02000000000000000000"/>
              </a:rPr>
              <a:t>Responsability</a:t>
            </a:r>
            <a:r>
              <a:rPr lang="fr-FR" sz="1600" dirty="0">
                <a:solidFill>
                  <a:schemeClr val="tx1"/>
                </a:solidFill>
                <a:latin typeface="Roboto" panose="02000000000000000000"/>
              </a:rPr>
              <a:t> </a:t>
            </a:r>
            <a:r>
              <a:rPr lang="fr-FR" sz="1600" dirty="0" err="1">
                <a:solidFill>
                  <a:schemeClr val="tx1"/>
                </a:solidFill>
                <a:latin typeface="Roboto" panose="02000000000000000000"/>
              </a:rPr>
              <a:t>Regulation</a:t>
            </a:r>
            <a:r>
              <a:rPr lang="fr-FR" sz="1600" dirty="0">
                <a:solidFill>
                  <a:schemeClr val="tx1"/>
                </a:solidFill>
                <a:latin typeface="Roboto" panose="02000000000000000000"/>
              </a:rPr>
              <a:t> on </a:t>
            </a:r>
            <a:r>
              <a:rPr lang="fr-FR" sz="1600" dirty="0" err="1">
                <a:solidFill>
                  <a:schemeClr val="tx1"/>
                </a:solidFill>
                <a:latin typeface="Roboto" panose="02000000000000000000"/>
              </a:rPr>
              <a:t>workers</a:t>
            </a:r>
            <a:r>
              <a:rPr lang="fr-FR" sz="1600" dirty="0">
                <a:solidFill>
                  <a:schemeClr val="tx1"/>
                </a:solidFill>
                <a:latin typeface="Roboto" panose="02000000000000000000"/>
              </a:rPr>
              <a:t> in the </a:t>
            </a:r>
            <a:r>
              <a:rPr lang="fr-FR" sz="1600" dirty="0" err="1">
                <a:solidFill>
                  <a:schemeClr val="tx1"/>
                </a:solidFill>
                <a:latin typeface="Roboto" panose="02000000000000000000"/>
              </a:rPr>
              <a:t>field</a:t>
            </a:r>
            <a:endParaRPr lang="fr-FR" sz="1600" dirty="0">
              <a:solidFill>
                <a:schemeClr val="tx1"/>
              </a:solidFill>
              <a:latin typeface="Roboto" panose="02000000000000000000"/>
            </a:endParaRPr>
          </a:p>
        </p:txBody>
      </p:sp>
      <p:sp>
        <p:nvSpPr>
          <p:cNvPr id="18" name="Rectangle 17">
            <a:extLst>
              <a:ext uri="{FF2B5EF4-FFF2-40B4-BE49-F238E27FC236}">
                <a16:creationId xmlns:a16="http://schemas.microsoft.com/office/drawing/2014/main" id="{F5C47AF1-F936-4031-9DA5-CC1D656CA6C5}"/>
              </a:ext>
            </a:extLst>
          </p:cNvPr>
          <p:cNvSpPr/>
          <p:nvPr/>
        </p:nvSpPr>
        <p:spPr>
          <a:xfrm>
            <a:off x="6256163" y="2259380"/>
            <a:ext cx="5567325" cy="183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just">
              <a:buFont typeface="Calibri" panose="020F0502020204030204" pitchFamily="34" charset="0"/>
              <a:buChar char="-"/>
            </a:pPr>
            <a:r>
              <a:rPr lang="fr-FR" sz="1600" dirty="0" err="1">
                <a:solidFill>
                  <a:schemeClr val="tx1"/>
                </a:solidFill>
                <a:latin typeface="Roboto" panose="02000000000000000000"/>
              </a:rPr>
              <a:t>Reduce</a:t>
            </a:r>
            <a:r>
              <a:rPr lang="fr-FR" sz="1600" dirty="0">
                <a:solidFill>
                  <a:schemeClr val="tx1"/>
                </a:solidFill>
                <a:latin typeface="Roboto" panose="02000000000000000000"/>
              </a:rPr>
              <a:t> </a:t>
            </a:r>
            <a:r>
              <a:rPr lang="fr-FR" sz="1600" dirty="0" err="1">
                <a:solidFill>
                  <a:schemeClr val="tx1"/>
                </a:solidFill>
                <a:latin typeface="Roboto" panose="02000000000000000000"/>
              </a:rPr>
              <a:t>costs</a:t>
            </a:r>
            <a:r>
              <a:rPr lang="fr-FR" sz="1600" dirty="0">
                <a:solidFill>
                  <a:schemeClr val="tx1"/>
                </a:solidFill>
                <a:latin typeface="Roboto" panose="02000000000000000000"/>
              </a:rPr>
              <a:t> </a:t>
            </a:r>
            <a:r>
              <a:rPr lang="fr-FR" sz="1600" dirty="0" err="1">
                <a:solidFill>
                  <a:schemeClr val="tx1"/>
                </a:solidFill>
                <a:latin typeface="Roboto" panose="02000000000000000000"/>
              </a:rPr>
              <a:t>through</a:t>
            </a:r>
            <a:r>
              <a:rPr lang="fr-FR" sz="1600" dirty="0">
                <a:solidFill>
                  <a:schemeClr val="tx1"/>
                </a:solidFill>
                <a:latin typeface="Roboto" panose="02000000000000000000"/>
              </a:rPr>
              <a:t> </a:t>
            </a:r>
            <a:r>
              <a:rPr lang="fr-FR" sz="1600" dirty="0" err="1">
                <a:solidFill>
                  <a:schemeClr val="tx1"/>
                </a:solidFill>
                <a:latin typeface="Roboto" panose="02000000000000000000"/>
              </a:rPr>
              <a:t>automated</a:t>
            </a:r>
            <a:r>
              <a:rPr lang="fr-FR" sz="1600" dirty="0">
                <a:solidFill>
                  <a:schemeClr val="tx1"/>
                </a:solidFill>
                <a:latin typeface="Roboto" panose="02000000000000000000"/>
              </a:rPr>
              <a:t> surveillance</a:t>
            </a:r>
          </a:p>
          <a:p>
            <a:pPr marL="285750" indent="-285750" algn="just">
              <a:buFont typeface="Calibri" panose="020F0502020204030204" pitchFamily="34" charset="0"/>
              <a:buChar char="-"/>
            </a:pPr>
            <a:r>
              <a:rPr lang="fr-FR" sz="1600" dirty="0" err="1">
                <a:solidFill>
                  <a:schemeClr val="tx1"/>
                </a:solidFill>
                <a:latin typeface="Roboto" panose="02000000000000000000"/>
              </a:rPr>
              <a:t>Increase</a:t>
            </a:r>
            <a:r>
              <a:rPr lang="fr-FR" sz="1600" dirty="0">
                <a:solidFill>
                  <a:schemeClr val="tx1"/>
                </a:solidFill>
                <a:latin typeface="Roboto" panose="02000000000000000000"/>
              </a:rPr>
              <a:t> </a:t>
            </a:r>
            <a:r>
              <a:rPr lang="fr-FR" sz="1600" dirty="0" err="1">
                <a:solidFill>
                  <a:schemeClr val="tx1"/>
                </a:solidFill>
                <a:latin typeface="Roboto" panose="02000000000000000000"/>
              </a:rPr>
              <a:t>margin</a:t>
            </a:r>
            <a:r>
              <a:rPr lang="fr-FR" sz="1600" dirty="0">
                <a:solidFill>
                  <a:schemeClr val="tx1"/>
                </a:solidFill>
                <a:latin typeface="Roboto" panose="02000000000000000000"/>
              </a:rPr>
              <a:t> </a:t>
            </a:r>
            <a:r>
              <a:rPr lang="fr-FR" sz="1600" dirty="0" err="1">
                <a:solidFill>
                  <a:schemeClr val="tx1"/>
                </a:solidFill>
                <a:latin typeface="Roboto" panose="02000000000000000000"/>
              </a:rPr>
              <a:t>thanks</a:t>
            </a:r>
            <a:r>
              <a:rPr lang="fr-FR" sz="1600" dirty="0">
                <a:solidFill>
                  <a:schemeClr val="tx1"/>
                </a:solidFill>
                <a:latin typeface="Roboto" panose="02000000000000000000"/>
              </a:rPr>
              <a:t> to </a:t>
            </a:r>
            <a:r>
              <a:rPr lang="fr-FR" sz="1600" dirty="0" err="1">
                <a:solidFill>
                  <a:schemeClr val="tx1"/>
                </a:solidFill>
                <a:latin typeface="Roboto" panose="02000000000000000000"/>
              </a:rPr>
              <a:t>better</a:t>
            </a:r>
            <a:r>
              <a:rPr lang="fr-FR" sz="1600" dirty="0">
                <a:solidFill>
                  <a:schemeClr val="tx1"/>
                </a:solidFill>
                <a:latin typeface="Roboto" panose="02000000000000000000"/>
              </a:rPr>
              <a:t> </a:t>
            </a:r>
            <a:r>
              <a:rPr lang="fr-FR" sz="1600" dirty="0" err="1">
                <a:solidFill>
                  <a:schemeClr val="tx1"/>
                </a:solidFill>
                <a:latin typeface="Roboto" panose="02000000000000000000"/>
              </a:rPr>
              <a:t>detection</a:t>
            </a:r>
            <a:r>
              <a:rPr lang="fr-FR" sz="1600" dirty="0">
                <a:solidFill>
                  <a:schemeClr val="tx1"/>
                </a:solidFill>
                <a:latin typeface="Roboto" panose="02000000000000000000"/>
              </a:rPr>
              <a:t> </a:t>
            </a:r>
            <a:r>
              <a:rPr lang="fr-FR" sz="1600" dirty="0" err="1">
                <a:solidFill>
                  <a:schemeClr val="tx1"/>
                </a:solidFill>
                <a:latin typeface="Roboto" panose="02000000000000000000"/>
              </a:rPr>
              <a:t>efficiency</a:t>
            </a:r>
            <a:endParaRPr lang="fr-FR" sz="1600" dirty="0">
              <a:solidFill>
                <a:schemeClr val="tx1"/>
              </a:solidFill>
              <a:latin typeface="Roboto" panose="02000000000000000000"/>
            </a:endParaRPr>
          </a:p>
          <a:p>
            <a:pPr marL="285750" indent="-285750" algn="just">
              <a:buFont typeface="Calibri" panose="020F0502020204030204" pitchFamily="34" charset="0"/>
              <a:buChar char="-"/>
            </a:pPr>
            <a:r>
              <a:rPr lang="fr-FR" sz="1600" dirty="0" err="1">
                <a:solidFill>
                  <a:schemeClr val="tx1"/>
                </a:solidFill>
                <a:latin typeface="Roboto" panose="02000000000000000000"/>
              </a:rPr>
              <a:t>Conduct</a:t>
            </a:r>
            <a:r>
              <a:rPr lang="fr-FR" sz="1600" dirty="0">
                <a:solidFill>
                  <a:schemeClr val="tx1"/>
                </a:solidFill>
                <a:latin typeface="Roboto" panose="02000000000000000000"/>
              </a:rPr>
              <a:t> </a:t>
            </a:r>
            <a:r>
              <a:rPr lang="fr-FR" sz="1600" dirty="0" err="1">
                <a:solidFill>
                  <a:schemeClr val="tx1"/>
                </a:solidFill>
                <a:latin typeface="Roboto" panose="02000000000000000000"/>
              </a:rPr>
              <a:t>experiment</a:t>
            </a:r>
            <a:r>
              <a:rPr lang="fr-FR" sz="1600" dirty="0">
                <a:solidFill>
                  <a:schemeClr val="tx1"/>
                </a:solidFill>
                <a:latin typeface="Roboto" panose="02000000000000000000"/>
              </a:rPr>
              <a:t> and </a:t>
            </a:r>
            <a:r>
              <a:rPr lang="fr-FR" sz="1600" dirty="0" err="1">
                <a:solidFill>
                  <a:schemeClr val="tx1"/>
                </a:solidFill>
                <a:latin typeface="Roboto" panose="02000000000000000000"/>
              </a:rPr>
              <a:t>gather</a:t>
            </a:r>
            <a:r>
              <a:rPr lang="fr-FR" sz="1600" dirty="0">
                <a:solidFill>
                  <a:schemeClr val="tx1"/>
                </a:solidFill>
                <a:latin typeface="Roboto" panose="02000000000000000000"/>
              </a:rPr>
              <a:t> data</a:t>
            </a:r>
          </a:p>
        </p:txBody>
      </p:sp>
      <p:sp>
        <p:nvSpPr>
          <p:cNvPr id="3" name="ZoneTexte 2">
            <a:extLst>
              <a:ext uri="{FF2B5EF4-FFF2-40B4-BE49-F238E27FC236}">
                <a16:creationId xmlns:a16="http://schemas.microsoft.com/office/drawing/2014/main" id="{0950F4C9-A6D3-445E-A2E0-2E9A44C1FDC0}"/>
              </a:ext>
            </a:extLst>
          </p:cNvPr>
          <p:cNvSpPr txBox="1"/>
          <p:nvPr/>
        </p:nvSpPr>
        <p:spPr>
          <a:xfrm>
            <a:off x="515938" y="4368922"/>
            <a:ext cx="2963917" cy="338554"/>
          </a:xfrm>
          <a:prstGeom prst="rect">
            <a:avLst/>
          </a:prstGeom>
          <a:noFill/>
        </p:spPr>
        <p:txBody>
          <a:bodyPr wrap="square" rtlCol="0">
            <a:spAutoFit/>
          </a:bodyPr>
          <a:lstStyle>
            <a:defPPr>
              <a:defRPr lang="fr-FR"/>
            </a:defPPr>
            <a:lvl1pPr>
              <a:defRPr b="1"/>
            </a:lvl1pPr>
          </a:lstStyle>
          <a:p>
            <a:r>
              <a:rPr lang="fr-FR" sz="1600" dirty="0">
                <a:latin typeface="Roboto" panose="02000000000000000000"/>
              </a:rPr>
              <a:t>CORPORATIONS</a:t>
            </a:r>
          </a:p>
        </p:txBody>
      </p:sp>
      <p:sp>
        <p:nvSpPr>
          <p:cNvPr id="20" name="ZoneTexte 19">
            <a:extLst>
              <a:ext uri="{FF2B5EF4-FFF2-40B4-BE49-F238E27FC236}">
                <a16:creationId xmlns:a16="http://schemas.microsoft.com/office/drawing/2014/main" id="{F79EB1DE-2EBE-4C8A-92D9-54A95F1826D9}"/>
              </a:ext>
            </a:extLst>
          </p:cNvPr>
          <p:cNvSpPr txBox="1"/>
          <p:nvPr/>
        </p:nvSpPr>
        <p:spPr>
          <a:xfrm>
            <a:off x="6580074" y="1906567"/>
            <a:ext cx="4588218" cy="338554"/>
          </a:xfrm>
          <a:prstGeom prst="rect">
            <a:avLst/>
          </a:prstGeom>
          <a:solidFill>
            <a:schemeClr val="bg1"/>
          </a:solidFill>
        </p:spPr>
        <p:txBody>
          <a:bodyPr wrap="square" rtlCol="0">
            <a:spAutoFit/>
          </a:bodyPr>
          <a:lstStyle>
            <a:defPPr>
              <a:defRPr lang="fr-FR"/>
            </a:defPPr>
            <a:lvl1pPr>
              <a:defRPr sz="1600" b="1">
                <a:latin typeface="Roboto" panose="02000000000000000000"/>
              </a:defRPr>
            </a:lvl1pPr>
          </a:lstStyle>
          <a:p>
            <a:r>
              <a:rPr lang="fr-FR" dirty="0"/>
              <a:t>HEALTH ORGANISATIONS (PRIVATE &amp; PUBLIC)</a:t>
            </a:r>
          </a:p>
        </p:txBody>
      </p:sp>
      <p:sp>
        <p:nvSpPr>
          <p:cNvPr id="21" name="ZoneTexte 20">
            <a:extLst>
              <a:ext uri="{FF2B5EF4-FFF2-40B4-BE49-F238E27FC236}">
                <a16:creationId xmlns:a16="http://schemas.microsoft.com/office/drawing/2014/main" id="{3CBE53B0-C686-4FD4-AD38-5B74614BA3FE}"/>
              </a:ext>
            </a:extLst>
          </p:cNvPr>
          <p:cNvSpPr txBox="1"/>
          <p:nvPr/>
        </p:nvSpPr>
        <p:spPr>
          <a:xfrm>
            <a:off x="857315" y="1897182"/>
            <a:ext cx="1714876" cy="338554"/>
          </a:xfrm>
          <a:prstGeom prst="rect">
            <a:avLst/>
          </a:prstGeom>
          <a:solidFill>
            <a:schemeClr val="bg1"/>
          </a:solidFill>
        </p:spPr>
        <p:txBody>
          <a:bodyPr wrap="square" rtlCol="0">
            <a:spAutoFit/>
          </a:bodyPr>
          <a:lstStyle/>
          <a:p>
            <a:r>
              <a:rPr lang="fr-FR" sz="1600" b="1" dirty="0">
                <a:latin typeface="Roboto" panose="02000000000000000000"/>
              </a:rPr>
              <a:t>INSURANCES</a:t>
            </a:r>
          </a:p>
        </p:txBody>
      </p:sp>
      <p:sp>
        <p:nvSpPr>
          <p:cNvPr id="24" name="ZoneTexte 23">
            <a:extLst>
              <a:ext uri="{FF2B5EF4-FFF2-40B4-BE49-F238E27FC236}">
                <a16:creationId xmlns:a16="http://schemas.microsoft.com/office/drawing/2014/main" id="{8AEE486A-CE27-4EED-8881-5C09D8FF0AC4}"/>
              </a:ext>
            </a:extLst>
          </p:cNvPr>
          <p:cNvSpPr txBox="1"/>
          <p:nvPr/>
        </p:nvSpPr>
        <p:spPr>
          <a:xfrm>
            <a:off x="6263082" y="4337597"/>
            <a:ext cx="2963917" cy="338554"/>
          </a:xfrm>
          <a:prstGeom prst="rect">
            <a:avLst/>
          </a:prstGeom>
          <a:noFill/>
        </p:spPr>
        <p:txBody>
          <a:bodyPr wrap="square" rtlCol="0">
            <a:spAutoFit/>
          </a:bodyPr>
          <a:lstStyle>
            <a:defPPr>
              <a:defRPr lang="fr-FR"/>
            </a:defPPr>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600" dirty="0">
                <a:latin typeface="Roboto" panose="02000000000000000000"/>
              </a:rPr>
              <a:t>OPTICAL DISTRIBUTORS</a:t>
            </a:r>
          </a:p>
        </p:txBody>
      </p:sp>
      <p:pic>
        <p:nvPicPr>
          <p:cNvPr id="28" name="Google Shape;216;p24">
            <a:extLst>
              <a:ext uri="{FF2B5EF4-FFF2-40B4-BE49-F238E27FC236}">
                <a16:creationId xmlns:a16="http://schemas.microsoft.com/office/drawing/2014/main" id="{27A265DD-9984-4694-A45A-C11388F83A21}"/>
              </a:ext>
            </a:extLst>
          </p:cNvPr>
          <p:cNvPicPr preferRelativeResize="0"/>
          <p:nvPr/>
        </p:nvPicPr>
        <p:blipFill>
          <a:blip r:embed="rId2">
            <a:alphaModFix/>
          </a:blip>
          <a:stretch>
            <a:fillRect/>
          </a:stretch>
        </p:blipFill>
        <p:spPr>
          <a:xfrm>
            <a:off x="8082555" y="5747221"/>
            <a:ext cx="873765" cy="684511"/>
          </a:xfrm>
          <a:prstGeom prst="rect">
            <a:avLst/>
          </a:prstGeom>
          <a:noFill/>
          <a:ln>
            <a:noFill/>
          </a:ln>
        </p:spPr>
      </p:pic>
      <p:pic>
        <p:nvPicPr>
          <p:cNvPr id="30" name="Google Shape;219;p24">
            <a:extLst>
              <a:ext uri="{FF2B5EF4-FFF2-40B4-BE49-F238E27FC236}">
                <a16:creationId xmlns:a16="http://schemas.microsoft.com/office/drawing/2014/main" id="{3B735EB9-A394-499E-980A-2545E1E537B2}"/>
              </a:ext>
            </a:extLst>
          </p:cNvPr>
          <p:cNvPicPr preferRelativeResize="0"/>
          <p:nvPr/>
        </p:nvPicPr>
        <p:blipFill rotWithShape="1">
          <a:blip r:embed="rId3">
            <a:alphaModFix/>
          </a:blip>
          <a:srcRect t="19921" b="20054"/>
          <a:stretch/>
        </p:blipFill>
        <p:spPr>
          <a:xfrm>
            <a:off x="10579046" y="3543269"/>
            <a:ext cx="1124506" cy="383995"/>
          </a:xfrm>
          <a:prstGeom prst="rect">
            <a:avLst/>
          </a:prstGeom>
          <a:noFill/>
          <a:ln>
            <a:noFill/>
          </a:ln>
        </p:spPr>
      </p:pic>
      <p:pic>
        <p:nvPicPr>
          <p:cNvPr id="32" name="Google Shape;221;p24">
            <a:extLst>
              <a:ext uri="{FF2B5EF4-FFF2-40B4-BE49-F238E27FC236}">
                <a16:creationId xmlns:a16="http://schemas.microsoft.com/office/drawing/2014/main" id="{97899826-F0DE-4E34-AD02-667813552A8F}"/>
              </a:ext>
            </a:extLst>
          </p:cNvPr>
          <p:cNvPicPr preferRelativeResize="0"/>
          <p:nvPr/>
        </p:nvPicPr>
        <p:blipFill rotWithShape="1">
          <a:blip r:embed="rId4">
            <a:alphaModFix/>
          </a:blip>
          <a:srcRect l="23880" r="23015" b="14376"/>
          <a:stretch/>
        </p:blipFill>
        <p:spPr>
          <a:xfrm>
            <a:off x="2634105" y="3437901"/>
            <a:ext cx="629006" cy="555767"/>
          </a:xfrm>
          <a:prstGeom prst="rect">
            <a:avLst/>
          </a:prstGeom>
          <a:noFill/>
          <a:ln>
            <a:noFill/>
          </a:ln>
        </p:spPr>
      </p:pic>
      <p:pic>
        <p:nvPicPr>
          <p:cNvPr id="33" name="Google Shape;229;p25">
            <a:extLst>
              <a:ext uri="{FF2B5EF4-FFF2-40B4-BE49-F238E27FC236}">
                <a16:creationId xmlns:a16="http://schemas.microsoft.com/office/drawing/2014/main" id="{426B65FC-D791-437C-BC08-BC3E48B8F56F}"/>
              </a:ext>
            </a:extLst>
          </p:cNvPr>
          <p:cNvPicPr preferRelativeResize="0"/>
          <p:nvPr/>
        </p:nvPicPr>
        <p:blipFill rotWithShape="1">
          <a:blip r:embed="rId5">
            <a:alphaModFix/>
          </a:blip>
          <a:srcRect l="18433" t="7561" r="21854"/>
          <a:stretch/>
        </p:blipFill>
        <p:spPr>
          <a:xfrm>
            <a:off x="1612077" y="3332618"/>
            <a:ext cx="914117" cy="694184"/>
          </a:xfrm>
          <a:prstGeom prst="rect">
            <a:avLst/>
          </a:prstGeom>
          <a:noFill/>
          <a:ln>
            <a:noFill/>
          </a:ln>
        </p:spPr>
      </p:pic>
      <p:pic>
        <p:nvPicPr>
          <p:cNvPr id="36" name="Google Shape;231;p25">
            <a:extLst>
              <a:ext uri="{FF2B5EF4-FFF2-40B4-BE49-F238E27FC236}">
                <a16:creationId xmlns:a16="http://schemas.microsoft.com/office/drawing/2014/main" id="{0D403412-C479-49C1-916F-438A17C65FC2}"/>
              </a:ext>
            </a:extLst>
          </p:cNvPr>
          <p:cNvPicPr preferRelativeResize="0"/>
          <p:nvPr/>
        </p:nvPicPr>
        <p:blipFill>
          <a:blip r:embed="rId6">
            <a:alphaModFix/>
          </a:blip>
          <a:stretch>
            <a:fillRect/>
          </a:stretch>
        </p:blipFill>
        <p:spPr>
          <a:xfrm>
            <a:off x="9687678" y="3510475"/>
            <a:ext cx="787135" cy="358445"/>
          </a:xfrm>
          <a:prstGeom prst="rect">
            <a:avLst/>
          </a:prstGeom>
          <a:noFill/>
          <a:ln>
            <a:noFill/>
          </a:ln>
        </p:spPr>
      </p:pic>
      <p:pic>
        <p:nvPicPr>
          <p:cNvPr id="37" name="Google Shape;232;p25">
            <a:extLst>
              <a:ext uri="{FF2B5EF4-FFF2-40B4-BE49-F238E27FC236}">
                <a16:creationId xmlns:a16="http://schemas.microsoft.com/office/drawing/2014/main" id="{584A40EB-95FF-4408-85C1-36CDF015ED0F}"/>
              </a:ext>
            </a:extLst>
          </p:cNvPr>
          <p:cNvPicPr preferRelativeResize="0"/>
          <p:nvPr/>
        </p:nvPicPr>
        <p:blipFill rotWithShape="1">
          <a:blip r:embed="rId7">
            <a:alphaModFix/>
          </a:blip>
          <a:srcRect t="26178" b="30292"/>
          <a:stretch/>
        </p:blipFill>
        <p:spPr>
          <a:xfrm>
            <a:off x="2456637" y="5509694"/>
            <a:ext cx="1538501" cy="405314"/>
          </a:xfrm>
          <a:prstGeom prst="rect">
            <a:avLst/>
          </a:prstGeom>
          <a:noFill/>
          <a:ln>
            <a:noFill/>
          </a:ln>
        </p:spPr>
      </p:pic>
      <p:pic>
        <p:nvPicPr>
          <p:cNvPr id="38" name="Google Shape;233;p25">
            <a:extLst>
              <a:ext uri="{FF2B5EF4-FFF2-40B4-BE49-F238E27FC236}">
                <a16:creationId xmlns:a16="http://schemas.microsoft.com/office/drawing/2014/main" id="{AB24CAEB-DADD-44D0-A12B-F4DB2FF8C059}"/>
              </a:ext>
            </a:extLst>
          </p:cNvPr>
          <p:cNvPicPr preferRelativeResize="0"/>
          <p:nvPr/>
        </p:nvPicPr>
        <p:blipFill>
          <a:blip r:embed="rId8">
            <a:alphaModFix/>
          </a:blip>
          <a:stretch>
            <a:fillRect/>
          </a:stretch>
        </p:blipFill>
        <p:spPr>
          <a:xfrm>
            <a:off x="2634105" y="6004787"/>
            <a:ext cx="1371436" cy="429010"/>
          </a:xfrm>
          <a:prstGeom prst="rect">
            <a:avLst/>
          </a:prstGeom>
          <a:noFill/>
          <a:ln>
            <a:noFill/>
          </a:ln>
        </p:spPr>
      </p:pic>
      <p:pic>
        <p:nvPicPr>
          <p:cNvPr id="1026" name="Picture 2" descr="Groupama se donne 3 mois pour vendre sa filiale Gan EuroCourtage">
            <a:extLst>
              <a:ext uri="{FF2B5EF4-FFF2-40B4-BE49-F238E27FC236}">
                <a16:creationId xmlns:a16="http://schemas.microsoft.com/office/drawing/2014/main" id="{0C54CC4E-11DF-424C-8FE1-95FD5EB973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2458" y="3652410"/>
            <a:ext cx="959039" cy="341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taris">
            <a:extLst>
              <a:ext uri="{FF2B5EF4-FFF2-40B4-BE49-F238E27FC236}">
                <a16:creationId xmlns:a16="http://schemas.microsoft.com/office/drawing/2014/main" id="{90E7024C-936A-4647-806F-8E5A25FA8F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0864" y="3588524"/>
            <a:ext cx="1167467" cy="330631"/>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212;p24">
            <a:extLst>
              <a:ext uri="{FF2B5EF4-FFF2-40B4-BE49-F238E27FC236}">
                <a16:creationId xmlns:a16="http://schemas.microsoft.com/office/drawing/2014/main" id="{6040D8BD-8C74-4A54-BDFA-06BE2BB71BA0}"/>
              </a:ext>
            </a:extLst>
          </p:cNvPr>
          <p:cNvSpPr txBox="1"/>
          <p:nvPr/>
        </p:nvSpPr>
        <p:spPr>
          <a:xfrm>
            <a:off x="2530603" y="1127302"/>
            <a:ext cx="6880118" cy="541120"/>
          </a:xfrm>
          <a:prstGeom prst="rect">
            <a:avLst/>
          </a:prstGeom>
          <a:solidFill>
            <a:srgbClr val="073763"/>
          </a:solidFill>
          <a:ln w="9525"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r>
              <a:rPr lang="fr" sz="2400" b="1" dirty="0">
                <a:solidFill>
                  <a:srgbClr val="FFFFFF"/>
                </a:solidFill>
                <a:latin typeface="Roboto" panose="02000000000000000000"/>
                <a:ea typeface="Poppins"/>
                <a:cs typeface="Poppins"/>
                <a:sym typeface="Poppins"/>
              </a:rPr>
              <a:t>15 000 UNITS already SOLD (November 2022) </a:t>
            </a:r>
            <a:endParaRPr sz="1200" b="1" dirty="0">
              <a:solidFill>
                <a:srgbClr val="FFFFFF"/>
              </a:solidFill>
              <a:latin typeface="Roboto" panose="02000000000000000000"/>
              <a:ea typeface="Poppins"/>
              <a:cs typeface="Poppins"/>
              <a:sym typeface="Poppins"/>
            </a:endParaRPr>
          </a:p>
        </p:txBody>
      </p:sp>
      <p:pic>
        <p:nvPicPr>
          <p:cNvPr id="26" name="Picture 12" descr="Städtisches Klinikum Dresden in Großröhrsdorf, Kamenz, Görlitz ...">
            <a:extLst>
              <a:ext uri="{FF2B5EF4-FFF2-40B4-BE49-F238E27FC236}">
                <a16:creationId xmlns:a16="http://schemas.microsoft.com/office/drawing/2014/main" id="{A2D507E0-257F-4D73-9F28-052EF5D6782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6874" b="36555"/>
          <a:stretch/>
        </p:blipFill>
        <p:spPr bwMode="auto">
          <a:xfrm>
            <a:off x="7297259" y="3611566"/>
            <a:ext cx="920289" cy="2445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akeda - Better Health, Brighter Future">
            <a:extLst>
              <a:ext uri="{FF2B5EF4-FFF2-40B4-BE49-F238E27FC236}">
                <a16:creationId xmlns:a16="http://schemas.microsoft.com/office/drawing/2014/main" id="{D857B6C1-0D37-419A-8989-C6DC0A5182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2363" y="3552751"/>
            <a:ext cx="973194" cy="3260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C85AEB48-4001-4634-BF94-C8D48EA3CE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2891" y="5989497"/>
            <a:ext cx="929978" cy="2923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888DA12-AF9A-4186-864E-00728A4370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201" y="5753665"/>
            <a:ext cx="573958" cy="5754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iris - Télésurveillance | Crédit Mutuel Nord Europe | Crédit Mutuel Nord  Europe">
            <a:extLst>
              <a:ext uri="{FF2B5EF4-FFF2-40B4-BE49-F238E27FC236}">
                <a16:creationId xmlns:a16="http://schemas.microsoft.com/office/drawing/2014/main" id="{C2893302-E56F-4A53-BF5D-E4FA814529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094" y="3177014"/>
            <a:ext cx="662172" cy="84978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EEBC34B-6D71-47D2-AAEA-6E67C6C24616}"/>
              </a:ext>
            </a:extLst>
          </p:cNvPr>
          <p:cNvSpPr txBox="1"/>
          <p:nvPr/>
        </p:nvSpPr>
        <p:spPr>
          <a:xfrm rot="16200000">
            <a:off x="-713878" y="2793326"/>
            <a:ext cx="1975104" cy="369332"/>
          </a:xfrm>
          <a:prstGeom prst="rect">
            <a:avLst/>
          </a:prstGeom>
          <a:noFill/>
        </p:spPr>
        <p:txBody>
          <a:bodyPr wrap="square" rtlCol="0">
            <a:spAutoFit/>
          </a:bodyPr>
          <a:lstStyle/>
          <a:p>
            <a:pPr algn="ctr"/>
            <a:r>
              <a:rPr lang="fr-FR" b="1" dirty="0"/>
              <a:t>CORE</a:t>
            </a:r>
          </a:p>
        </p:txBody>
      </p:sp>
      <p:sp>
        <p:nvSpPr>
          <p:cNvPr id="41" name="ZoneTexte 40">
            <a:extLst>
              <a:ext uri="{FF2B5EF4-FFF2-40B4-BE49-F238E27FC236}">
                <a16:creationId xmlns:a16="http://schemas.microsoft.com/office/drawing/2014/main" id="{86BF6E3E-2A38-4E27-9C85-A16F4277C644}"/>
              </a:ext>
            </a:extLst>
          </p:cNvPr>
          <p:cNvSpPr txBox="1"/>
          <p:nvPr/>
        </p:nvSpPr>
        <p:spPr>
          <a:xfrm rot="16200000">
            <a:off x="-713878" y="5292686"/>
            <a:ext cx="1975104" cy="369332"/>
          </a:xfrm>
          <a:prstGeom prst="rect">
            <a:avLst/>
          </a:prstGeom>
          <a:noFill/>
        </p:spPr>
        <p:txBody>
          <a:bodyPr wrap="square" rtlCol="0">
            <a:spAutoFit/>
          </a:bodyPr>
          <a:lstStyle/>
          <a:p>
            <a:pPr algn="ctr"/>
            <a:r>
              <a:rPr lang="fr-FR" b="1" dirty="0"/>
              <a:t>SECONDARY</a:t>
            </a:r>
          </a:p>
        </p:txBody>
      </p:sp>
      <p:pic>
        <p:nvPicPr>
          <p:cNvPr id="42" name="Image 41">
            <a:extLst>
              <a:ext uri="{FF2B5EF4-FFF2-40B4-BE49-F238E27FC236}">
                <a16:creationId xmlns:a16="http://schemas.microsoft.com/office/drawing/2014/main" id="{BE9F6CB4-14D3-4C80-8FB0-667663C72BA3}"/>
              </a:ext>
            </a:extLst>
          </p:cNvPr>
          <p:cNvPicPr>
            <a:picLocks noChangeAspect="1"/>
          </p:cNvPicPr>
          <p:nvPr/>
        </p:nvPicPr>
        <p:blipFill>
          <a:blip r:embed="rId16"/>
          <a:stretch>
            <a:fillRect/>
          </a:stretch>
        </p:blipFill>
        <p:spPr>
          <a:xfrm>
            <a:off x="9557895" y="3096638"/>
            <a:ext cx="1226624" cy="351384"/>
          </a:xfrm>
          <a:prstGeom prst="rect">
            <a:avLst/>
          </a:prstGeom>
        </p:spPr>
      </p:pic>
      <p:pic>
        <p:nvPicPr>
          <p:cNvPr id="44" name="Picture 6" descr="IRBA">
            <a:extLst>
              <a:ext uri="{FF2B5EF4-FFF2-40B4-BE49-F238E27FC236}">
                <a16:creationId xmlns:a16="http://schemas.microsoft.com/office/drawing/2014/main" id="{76D9CC80-F4A2-4C1B-9ADC-475D68050C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29486" y="3100775"/>
            <a:ext cx="581235" cy="38652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Télésurveillance, alarme maison et appartement | IMA PROTECT">
            <a:extLst>
              <a:ext uri="{FF2B5EF4-FFF2-40B4-BE49-F238E27FC236}">
                <a16:creationId xmlns:a16="http://schemas.microsoft.com/office/drawing/2014/main" id="{2E1FFE04-7621-4755-85AA-AB92C258542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0563" y="3611566"/>
            <a:ext cx="1092586" cy="3504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ssilorLuxottica : une action incontournable de la santé ?">
            <a:extLst>
              <a:ext uri="{FF2B5EF4-FFF2-40B4-BE49-F238E27FC236}">
                <a16:creationId xmlns:a16="http://schemas.microsoft.com/office/drawing/2014/main" id="{A3A965AE-9BE8-4C75-A353-1813C5EC011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832886" y="2827732"/>
            <a:ext cx="942235" cy="65956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625AE46F-706A-6D5D-EAFE-3ACD2A80AEEB}"/>
              </a:ext>
            </a:extLst>
          </p:cNvPr>
          <p:cNvPicPr>
            <a:picLocks noChangeAspect="1"/>
          </p:cNvPicPr>
          <p:nvPr/>
        </p:nvPicPr>
        <p:blipFill>
          <a:blip r:embed="rId20"/>
          <a:stretch>
            <a:fillRect/>
          </a:stretch>
        </p:blipFill>
        <p:spPr>
          <a:xfrm>
            <a:off x="4568853" y="5676928"/>
            <a:ext cx="1116816" cy="787976"/>
          </a:xfrm>
          <a:prstGeom prst="rect">
            <a:avLst/>
          </a:prstGeom>
        </p:spPr>
      </p:pic>
    </p:spTree>
    <p:extLst>
      <p:ext uri="{BB962C8B-B14F-4D97-AF65-F5344CB8AC3E}">
        <p14:creationId xmlns:p14="http://schemas.microsoft.com/office/powerpoint/2010/main" val="25561400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49929</TotalTime>
  <Words>946</Words>
  <Application>Microsoft Macintosh PowerPoint</Application>
  <PresentationFormat>Grand écran</PresentationFormat>
  <Paragraphs>202</Paragraphs>
  <Slides>11</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Lato</vt:lpstr>
      <vt:lpstr>Poppins</vt:lpstr>
      <vt:lpstr>Roboto</vt:lpstr>
      <vt:lpstr>Wingdings</vt:lpstr>
      <vt:lpstr>Thème Office</vt:lpstr>
      <vt:lpstr>Présentation PowerPoint</vt:lpstr>
      <vt:lpstr>Ellcie Healthy at a glance</vt:lpstr>
      <vt:lpstr>THE LEADING TEAM :</vt:lpstr>
      <vt:lpstr>SCIENTIFIC PARTNERS 25 more People working for Ellcie Healthy including 20 PhD’s</vt:lpstr>
      <vt:lpstr>OUR PATENTED TECHNOLOGY</vt:lpstr>
      <vt:lpstr>Présentation PowerPoint</vt:lpstr>
      <vt:lpstr>Daily physical and physiological monitoring</vt:lpstr>
      <vt:lpstr>Présentation PowerPoint</vt:lpstr>
      <vt:lpstr>MARKET TRACTION  - OUR FIRST CUSTOMERS</vt:lpstr>
      <vt:lpstr>Our expectations</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Corvisier</dc:creator>
  <cp:lastModifiedBy>Sylvie Vidal</cp:lastModifiedBy>
  <cp:revision>1451</cp:revision>
  <cp:lastPrinted>2021-01-25T07:41:42Z</cp:lastPrinted>
  <dcterms:created xsi:type="dcterms:W3CDTF">2017-10-12T11:40:51Z</dcterms:created>
  <dcterms:modified xsi:type="dcterms:W3CDTF">2022-12-03T06:47:04Z</dcterms:modified>
</cp:coreProperties>
</file>