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692" r:id="rId4"/>
    <p:sldId id="693" r:id="rId5"/>
    <p:sldId id="588" r:id="rId6"/>
    <p:sldId id="695" r:id="rId7"/>
    <p:sldId id="696" r:id="rId8"/>
    <p:sldId id="698" r:id="rId9"/>
    <p:sldId id="697" r:id="rId10"/>
    <p:sldId id="694" r:id="rId11"/>
    <p:sldId id="699" r:id="rId12"/>
    <p:sldId id="700" r:id="rId13"/>
    <p:sldId id="70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E2D20-5091-4F5F-BF4C-3537D9E20541}" type="datetimeFigureOut">
              <a:rPr lang="fr-FR" smtClean="0"/>
              <a:t>17/02/2024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2F1C-E244-4171-A8D4-2DAD54313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Prévoir c’est une chose, piloter en est une autre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72F1C-E244-4171-A8D4-2DAD5431385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402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84FA1-2769-49EE-83DE-0FCB67BDD98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47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84FA1-2769-49EE-83DE-0FCB67BDD98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61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Prévoir c’est une chose, piloter en est une autre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72F1C-E244-4171-A8D4-2DAD5431385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90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8820F-C04B-41A6-8C7F-0E1EADCA88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38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84FA1-2769-49EE-83DE-0FCB67BDD98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4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84FA1-2769-49EE-83DE-0FCB67BDD9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17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84FA1-2769-49EE-83DE-0FCB67BDD98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8820F-C04B-41A6-8C7F-0E1EADCA882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84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8820F-C04B-41A6-8C7F-0E1EADCA882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01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8820F-C04B-41A6-8C7F-0E1EADCA882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9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8820F-C04B-41A6-8C7F-0E1EADCA882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9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0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65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87">
          <p15:clr>
            <a:srgbClr val="F26B43"/>
          </p15:clr>
        </p15:guide>
        <p15:guide id="4" pos="393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orient="horz" pos="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05C892-0321-4560-BFD5-AA2443AF4BE1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D10B37-11E4-4B89-BF41-0A56E9739D01}"/>
              </a:ext>
            </a:extLst>
          </p:cNvPr>
          <p:cNvSpPr txBox="1"/>
          <p:nvPr/>
        </p:nvSpPr>
        <p:spPr>
          <a:xfrm>
            <a:off x="6360668" y="2222420"/>
            <a:ext cx="4695825" cy="2000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1AB884-75D8-4EBD-876C-9494E76BB478}"/>
              </a:ext>
            </a:extLst>
          </p:cNvPr>
          <p:cNvSpPr txBox="1"/>
          <p:nvPr/>
        </p:nvSpPr>
        <p:spPr>
          <a:xfrm>
            <a:off x="6203505" y="1635061"/>
            <a:ext cx="5010150" cy="2659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1025" algn="l"/>
              </a:tabLst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Pourquoi et comment intégrer un management moderne dans un environnement toujours plus complexe, changeant et incertain ?</a:t>
            </a:r>
            <a:endParaRPr kumimoji="0" lang="fr-FR" sz="3200" b="1" i="0" u="none" strike="noStrike" kern="1200" cap="none" spc="0" normalizeH="0" baseline="0" noProof="0" dirty="0">
              <a:ln w="12700">
                <a:noFill/>
              </a:ln>
              <a:solidFill>
                <a:srgbClr val="1174B7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B0EFE99-7D97-437B-9718-927F2278D82F}"/>
              </a:ext>
            </a:extLst>
          </p:cNvPr>
          <p:cNvGrpSpPr/>
          <p:nvPr/>
        </p:nvGrpSpPr>
        <p:grpSpPr>
          <a:xfrm>
            <a:off x="5872301" y="0"/>
            <a:ext cx="0" cy="3186906"/>
            <a:chOff x="5774647" y="0"/>
            <a:chExt cx="0" cy="318690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28142A-3826-4ECD-8D44-AFBE3DF33FCC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0"/>
              <a:ext cx="0" cy="2657951"/>
            </a:xfrm>
            <a:prstGeom prst="line">
              <a:avLst/>
            </a:prstGeom>
            <a:ln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A10187-FC15-46A0-8C51-4EB53FE659D1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44500"/>
            </a:xfrm>
            <a:prstGeom prst="line">
              <a:avLst/>
            </a:prstGeom>
            <a:ln w="3810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B0549AF-ADF4-4153-88E6-F47C405F994E}"/>
              </a:ext>
            </a:extLst>
          </p:cNvPr>
          <p:cNvSpPr txBox="1"/>
          <p:nvPr/>
        </p:nvSpPr>
        <p:spPr>
          <a:xfrm>
            <a:off x="171078" y="1352550"/>
            <a:ext cx="76944" cy="4152900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300" normalizeH="0" baseline="0" noProof="0" dirty="0">
                <a:ln>
                  <a:noFill/>
                </a:ln>
                <a:solidFill>
                  <a:srgbClr val="082547">
                    <a:alpha val="50000"/>
                  </a:srgb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« BIENVENUE, DANS LE MONDE DES POSSIBLES »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4672AC-DA60-4F40-A461-BC0D2B7F2741}"/>
              </a:ext>
            </a:extLst>
          </p:cNvPr>
          <p:cNvGrpSpPr/>
          <p:nvPr/>
        </p:nvGrpSpPr>
        <p:grpSpPr>
          <a:xfrm>
            <a:off x="6115050" y="4477388"/>
            <a:ext cx="6076950" cy="792401"/>
            <a:chOff x="6115050" y="3611451"/>
            <a:chExt cx="6462944" cy="79240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AAE0A49-4C0A-408E-AF5C-90463E76EA38}"/>
                </a:ext>
              </a:extLst>
            </p:cNvPr>
            <p:cNvSpPr/>
            <p:nvPr/>
          </p:nvSpPr>
          <p:spPr>
            <a:xfrm>
              <a:off x="6115050" y="3611451"/>
              <a:ext cx="6462944" cy="792401"/>
            </a:xfrm>
            <a:prstGeom prst="roundRect">
              <a:avLst>
                <a:gd name="adj" fmla="val 60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13EA60-5D3D-4E98-996B-5F3B8C01BACF}"/>
                </a:ext>
              </a:extLst>
            </p:cNvPr>
            <p:cNvSpPr txBox="1"/>
            <p:nvPr/>
          </p:nvSpPr>
          <p:spPr>
            <a:xfrm>
              <a:off x="6385198" y="3799902"/>
              <a:ext cx="1922173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391025" algn="l"/>
                </a:tabLst>
                <a:defRPr/>
              </a:pP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98000"/>
                    </a:prstClr>
                  </a:solidFill>
                  <a:effectLst/>
                  <a:uLnTx/>
                  <a:uFillTx/>
                  <a:latin typeface="Raleway ExtraBold"/>
                  <a:ea typeface="+mn-ea"/>
                  <a:cs typeface="+mn-cs"/>
                </a:rPr>
                <a:t>Management </a:t>
              </a:r>
              <a:b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98000"/>
                    </a:prstClr>
                  </a:solidFill>
                  <a:effectLst/>
                  <a:uLnTx/>
                  <a:uFillTx/>
                  <a:latin typeface="Raleway ExtraBold"/>
                  <a:ea typeface="+mn-ea"/>
                  <a:cs typeface="+mn-cs"/>
                </a:rPr>
              </a:b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98000"/>
                    </a:prstClr>
                  </a:solidFill>
                  <a:effectLst/>
                  <a:uLnTx/>
                  <a:uFillTx/>
                  <a:latin typeface="Raleway ExtraBold"/>
                  <a:ea typeface="+mn-ea"/>
                  <a:cs typeface="+mn-cs"/>
                </a:rPr>
                <a:t>d’Entreprise </a:t>
              </a:r>
              <a:endParaRPr kumimoji="0" lang="fr-FR" sz="1500" b="1" i="0" u="none" strike="noStrike" kern="1200" cap="none" spc="0" normalizeH="0" baseline="0" noProof="0" dirty="0">
                <a:ln w="12700">
                  <a:noFill/>
                </a:ln>
                <a:solidFill>
                  <a:prstClr val="white">
                    <a:alpha val="98000"/>
                  </a:prstClr>
                </a:solidFill>
                <a:effectLst/>
                <a:uLnTx/>
                <a:uFillTx/>
                <a:latin typeface="Raleway ExtraBold"/>
                <a:ea typeface="+mn-ea"/>
                <a:cs typeface="+mn-cs"/>
              </a:endParaRPr>
            </a:p>
          </p:txBody>
        </p:sp>
      </p:grp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A1EBDC9A-1F7E-4B07-8DA4-2B238E5CBE20}"/>
              </a:ext>
            </a:extLst>
          </p:cNvPr>
          <p:cNvSpPr/>
          <p:nvPr/>
        </p:nvSpPr>
        <p:spPr>
          <a:xfrm>
            <a:off x="1166190" y="763901"/>
            <a:ext cx="3899098" cy="5330198"/>
          </a:xfrm>
          <a:prstGeom prst="roundRect">
            <a:avLst>
              <a:gd name="adj" fmla="val 0"/>
            </a:avLst>
          </a:prstGeom>
          <a:blipFill>
            <a:blip r:embed="rId3"/>
            <a:srcRect/>
            <a:stretch>
              <a:fillRect l="-77355" r="-50229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3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12FB3-8C3B-4D6B-B9CE-7B8463EE486E}"/>
              </a:ext>
            </a:extLst>
          </p:cNvPr>
          <p:cNvGrpSpPr/>
          <p:nvPr/>
        </p:nvGrpSpPr>
        <p:grpSpPr>
          <a:xfrm>
            <a:off x="623888" y="0"/>
            <a:ext cx="0" cy="6858000"/>
            <a:chOff x="5774647" y="2102644"/>
            <a:chExt cx="0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E14BE7-4252-44B5-BD4C-4B0623FAAD4B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102644"/>
              <a:ext cx="0" cy="555307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A5C622-681D-49F8-8528-94104AA0C65F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81807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323B6D-9F76-4E56-98F2-AD83F37B4AB9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3280530"/>
              <a:ext cx="0" cy="5680114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B5434D-DB13-45E0-95C5-13CED1E39C28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1B4D5-67F0-4090-AF2B-5EC280285674}"/>
              </a:ext>
            </a:extLst>
          </p:cNvPr>
          <p:cNvSpPr txBox="1"/>
          <p:nvPr/>
        </p:nvSpPr>
        <p:spPr>
          <a:xfrm>
            <a:off x="60728" y="6470700"/>
            <a:ext cx="2976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0</a:t>
            </a:r>
            <a:fld id="{B377B0BF-D10F-4789-BA4B-3DC204D9D834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606A7-A1C2-4427-9F50-93B9E378D340}"/>
              </a:ext>
            </a:extLst>
          </p:cNvPr>
          <p:cNvSpPr txBox="1"/>
          <p:nvPr/>
        </p:nvSpPr>
        <p:spPr>
          <a:xfrm>
            <a:off x="1121193" y="629616"/>
            <a:ext cx="65946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1025" algn="l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82547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.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2EE2C01-2F57-4F66-A895-5CB95B108CE6}"/>
              </a:ext>
            </a:extLst>
          </p:cNvPr>
          <p:cNvSpPr/>
          <p:nvPr/>
        </p:nvSpPr>
        <p:spPr>
          <a:xfrm>
            <a:off x="1116430" y="1778795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0FFA7DC-4468-4B33-895D-9B38103F6002}"/>
              </a:ext>
            </a:extLst>
          </p:cNvPr>
          <p:cNvSpPr/>
          <p:nvPr/>
        </p:nvSpPr>
        <p:spPr>
          <a:xfrm flipV="1">
            <a:off x="1116430" y="6136483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DA98C54D-5D3F-4265-E23A-CB364D3F9F23}"/>
              </a:ext>
            </a:extLst>
          </p:cNvPr>
          <p:cNvSpPr txBox="1"/>
          <p:nvPr/>
        </p:nvSpPr>
        <p:spPr>
          <a:xfrm>
            <a:off x="2107090" y="469999"/>
            <a:ext cx="78570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/>
              <a:t>Management et outils du digitale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BEB0CCA-30CA-DD80-5389-7566BD8ADDCA}"/>
              </a:ext>
            </a:extLst>
          </p:cNvPr>
          <p:cNvSpPr txBox="1"/>
          <p:nvPr/>
        </p:nvSpPr>
        <p:spPr>
          <a:xfrm>
            <a:off x="2107090" y="972382"/>
            <a:ext cx="8839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solutions digitales doivent être mises au service d’un management moderne</a:t>
            </a:r>
          </a:p>
          <a:p>
            <a:endParaRPr lang="fr-FR" sz="2000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13128E6-ED3E-ADB5-F20D-74B901021DCB}"/>
              </a:ext>
            </a:extLst>
          </p:cNvPr>
          <p:cNvSpPr/>
          <p:nvPr/>
        </p:nvSpPr>
        <p:spPr>
          <a:xfrm>
            <a:off x="2107090" y="1883702"/>
            <a:ext cx="8697465" cy="43576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A00FB29E-268C-9BE2-CC13-8FDD484E68F3}"/>
              </a:ext>
            </a:extLst>
          </p:cNvPr>
          <p:cNvSpPr txBox="1">
            <a:spLocks/>
          </p:cNvSpPr>
          <p:nvPr/>
        </p:nvSpPr>
        <p:spPr>
          <a:xfrm>
            <a:off x="2311879" y="2202626"/>
            <a:ext cx="8281554" cy="13144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Dans un environnement de management moderne, caractérisé par la participation active, l'agilité et l'adaptabilité, l'utilisation de solutions technologiques telles que les solutions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EPM</a:t>
            </a:r>
            <a:r>
              <a:rPr lang="fr-FR" dirty="0"/>
              <a:t>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(Enterprise Planning Management)</a:t>
            </a:r>
            <a:r>
              <a:rPr lang="fr-FR" dirty="0"/>
              <a:t> et les outils de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Business Intelligence (BI) </a:t>
            </a:r>
            <a:r>
              <a:rPr lang="fr-FR" dirty="0"/>
              <a:t>devient cruciale.</a:t>
            </a:r>
          </a:p>
          <a:p>
            <a:pPr marL="0" indent="0" algn="ctr">
              <a:buNone/>
            </a:pPr>
            <a:r>
              <a:rPr lang="fr-FR" dirty="0"/>
              <a:t>Elles contribuent au </a:t>
            </a:r>
            <a:r>
              <a:rPr lang="fr-FR" b="1" dirty="0">
                <a:solidFill>
                  <a:schemeClr val="accent5">
                    <a:lumMod val="85000"/>
                    <a:lumOff val="15000"/>
                  </a:schemeClr>
                </a:solidFill>
                <a:highlight>
                  <a:srgbClr val="C0C0C0"/>
                </a:highlight>
              </a:rPr>
              <a:t>décloisonnement</a:t>
            </a:r>
            <a:r>
              <a:rPr lang="fr-FR" dirty="0"/>
              <a:t> d’organisations fonctionnant souvent en silos</a:t>
            </a:r>
          </a:p>
        </p:txBody>
      </p:sp>
    </p:spTree>
    <p:extLst>
      <p:ext uri="{BB962C8B-B14F-4D97-AF65-F5344CB8AC3E}">
        <p14:creationId xmlns:p14="http://schemas.microsoft.com/office/powerpoint/2010/main" val="19103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12FB3-8C3B-4D6B-B9CE-7B8463EE486E}"/>
              </a:ext>
            </a:extLst>
          </p:cNvPr>
          <p:cNvGrpSpPr/>
          <p:nvPr/>
        </p:nvGrpSpPr>
        <p:grpSpPr>
          <a:xfrm>
            <a:off x="623888" y="0"/>
            <a:ext cx="0" cy="6858000"/>
            <a:chOff x="5774647" y="2102644"/>
            <a:chExt cx="0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E14BE7-4252-44B5-BD4C-4B0623FAAD4B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102644"/>
              <a:ext cx="0" cy="555307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A5C622-681D-49F8-8528-94104AA0C65F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81807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323B6D-9F76-4E56-98F2-AD83F37B4AB9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3280530"/>
              <a:ext cx="0" cy="5680114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B5434D-DB13-45E0-95C5-13CED1E39C28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1B4D5-67F0-4090-AF2B-5EC280285674}"/>
              </a:ext>
            </a:extLst>
          </p:cNvPr>
          <p:cNvSpPr txBox="1"/>
          <p:nvPr/>
        </p:nvSpPr>
        <p:spPr>
          <a:xfrm>
            <a:off x="60728" y="6470700"/>
            <a:ext cx="2976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0</a:t>
            </a:r>
            <a:fld id="{B377B0BF-D10F-4789-BA4B-3DC204D9D834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DDB8A94-17D9-4718-19D3-88ED1080D372}"/>
              </a:ext>
            </a:extLst>
          </p:cNvPr>
          <p:cNvSpPr txBox="1"/>
          <p:nvPr/>
        </p:nvSpPr>
        <p:spPr>
          <a:xfrm>
            <a:off x="2107231" y="501248"/>
            <a:ext cx="849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apports des solutions digitales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74F6798-08DF-4749-F230-511741512E3C}"/>
              </a:ext>
            </a:extLst>
          </p:cNvPr>
          <p:cNvSpPr/>
          <p:nvPr/>
        </p:nvSpPr>
        <p:spPr>
          <a:xfrm>
            <a:off x="2111329" y="1195233"/>
            <a:ext cx="4421443" cy="24422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64A02F5-D137-3272-A31B-3CAB4A7DB33E}"/>
              </a:ext>
            </a:extLst>
          </p:cNvPr>
          <p:cNvSpPr/>
          <p:nvPr/>
        </p:nvSpPr>
        <p:spPr>
          <a:xfrm>
            <a:off x="7092024" y="1195233"/>
            <a:ext cx="4421443" cy="24422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5F722E85-6EAC-1D16-C336-A21750973166}"/>
              </a:ext>
            </a:extLst>
          </p:cNvPr>
          <p:cNvSpPr txBox="1">
            <a:spLocks/>
          </p:cNvSpPr>
          <p:nvPr/>
        </p:nvSpPr>
        <p:spPr>
          <a:xfrm>
            <a:off x="2380444" y="1340947"/>
            <a:ext cx="3844689" cy="9128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/>
              <a:t>Automatisation du Cycle de Gestion Budgétaire (EPM) </a:t>
            </a:r>
          </a:p>
          <a:p>
            <a:pPr marL="0" indent="0" algn="ctr">
              <a:buNone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Encourager l'efficacité et la rapidité dans la prise de décision budgétaire</a:t>
            </a:r>
          </a:p>
          <a:p>
            <a:pPr marL="0" indent="0" algn="ctr">
              <a:buNone/>
            </a:pPr>
            <a:r>
              <a:rPr lang="fr-FR" sz="1600" dirty="0">
                <a:cs typeface="Calibri" panose="020F0502020204030204" pitchFamily="34" charset="0"/>
              </a:rPr>
              <a:t>▪ Apport : automatise les travaux de simulation, de gestion du cycle et du suivi budgétaire </a:t>
            </a:r>
            <a:endParaRPr lang="fr-FR" sz="16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A17C06-0DBD-43F3-335D-20D18BE3152A}"/>
              </a:ext>
            </a:extLst>
          </p:cNvPr>
          <p:cNvSpPr/>
          <p:nvPr/>
        </p:nvSpPr>
        <p:spPr>
          <a:xfrm>
            <a:off x="2107230" y="4182319"/>
            <a:ext cx="4421443" cy="24422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269070F-4446-0F55-7CAA-F8E9E3E4529C}"/>
              </a:ext>
            </a:extLst>
          </p:cNvPr>
          <p:cNvSpPr/>
          <p:nvPr/>
        </p:nvSpPr>
        <p:spPr>
          <a:xfrm>
            <a:off x="7092024" y="4182319"/>
            <a:ext cx="4421443" cy="24422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7388DA9D-9043-0A2C-0030-0E20D5A01105}"/>
              </a:ext>
            </a:extLst>
          </p:cNvPr>
          <p:cNvSpPr txBox="1">
            <a:spLocks/>
          </p:cNvSpPr>
          <p:nvPr/>
        </p:nvSpPr>
        <p:spPr>
          <a:xfrm>
            <a:off x="7365238" y="1340947"/>
            <a:ext cx="3844689" cy="9128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/>
              <a:t>Production d'Indicateurs Clés (BI) </a:t>
            </a:r>
          </a:p>
          <a:p>
            <a:pPr marL="0" indent="0" algn="ctr">
              <a:buNone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Favoriser une culture basée sur les données </a:t>
            </a:r>
          </a:p>
          <a:p>
            <a:pPr marL="0" indent="0" algn="ctr">
              <a:buNone/>
            </a:pPr>
            <a:r>
              <a:rPr lang="fr-FR" sz="1600" dirty="0">
                <a:cs typeface="Calibri" panose="020F0502020204030204" pitchFamily="34" charset="0"/>
              </a:rPr>
              <a:t>▪ Apport : mise sous surveillance des performance et mesures correctrices en temps réel (temps voulu plutôt que périodicité régalienne)</a:t>
            </a:r>
            <a:endParaRPr lang="fr-FR" sz="1600" dirty="0"/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24C8459F-4C5D-DF8B-EADA-E80AB089EF94}"/>
              </a:ext>
            </a:extLst>
          </p:cNvPr>
          <p:cNvSpPr txBox="1">
            <a:spLocks/>
          </p:cNvSpPr>
          <p:nvPr/>
        </p:nvSpPr>
        <p:spPr>
          <a:xfrm>
            <a:off x="2380444" y="4326983"/>
            <a:ext cx="3844689" cy="9128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/>
              <a:t>Accessibilité des informations à Tous les Niveaux </a:t>
            </a:r>
          </a:p>
          <a:p>
            <a:pPr marL="0" indent="0" algn="ctr">
              <a:buNone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Faciliter transparence et collaboration à tous les niveaux</a:t>
            </a:r>
          </a:p>
          <a:p>
            <a:pPr marL="0" indent="0" algn="ctr">
              <a:buNone/>
            </a:pPr>
            <a:r>
              <a:rPr lang="fr-FR" sz="1600" dirty="0">
                <a:cs typeface="Calibri" panose="020F0502020204030204" pitchFamily="34" charset="0"/>
              </a:rPr>
              <a:t>▪ Apport : accès facile et en </a:t>
            </a:r>
            <a:r>
              <a:rPr lang="fr-FR" sz="1600" dirty="0" err="1">
                <a:cs typeface="Calibri" panose="020F0502020204030204" pitchFamily="34" charset="0"/>
              </a:rPr>
              <a:t>livre-service</a:t>
            </a:r>
            <a:r>
              <a:rPr lang="fr-FR" sz="1600" dirty="0">
                <a:cs typeface="Calibri" panose="020F0502020204030204" pitchFamily="34" charset="0"/>
              </a:rPr>
              <a:t> à des informations actualisées, pertinentes et actionnables</a:t>
            </a:r>
          </a:p>
          <a:p>
            <a:pPr marL="0" indent="0" algn="ctr">
              <a:buNone/>
            </a:pPr>
            <a:r>
              <a:rPr lang="fr-FR" sz="1600" b="1" dirty="0">
                <a:solidFill>
                  <a:srgbClr val="00B050"/>
                </a:solidFill>
                <a:cs typeface="Calibri" panose="020F0502020204030204" pitchFamily="34" charset="0"/>
              </a:rPr>
              <a:t>On va vers l’information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58EAE49D-D7E8-F1E9-F46B-78AF5B7A8C1F}"/>
              </a:ext>
            </a:extLst>
          </p:cNvPr>
          <p:cNvSpPr txBox="1">
            <a:spLocks/>
          </p:cNvSpPr>
          <p:nvPr/>
        </p:nvSpPr>
        <p:spPr>
          <a:xfrm>
            <a:off x="7228631" y="4326983"/>
            <a:ext cx="4133066" cy="9128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/>
              <a:t>Renforcement de la gestion de la performance par les Objectifs</a:t>
            </a:r>
          </a:p>
          <a:p>
            <a:pPr marL="0" indent="0" algn="ctr">
              <a:buNone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définition d’objectifs clairs (SMART) et gestion continue de la performance</a:t>
            </a:r>
          </a:p>
          <a:p>
            <a:pPr marL="0" indent="0" algn="ctr">
              <a:buNone/>
            </a:pPr>
            <a:r>
              <a:rPr lang="fr-FR" sz="1600" dirty="0">
                <a:cs typeface="Calibri" panose="020F0502020204030204" pitchFamily="34" charset="0"/>
              </a:rPr>
              <a:t>▪ Apport : permet l’alignement des objectifs individuels et organisationnels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931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12FB3-8C3B-4D6B-B9CE-7B8463EE486E}"/>
              </a:ext>
            </a:extLst>
          </p:cNvPr>
          <p:cNvGrpSpPr/>
          <p:nvPr/>
        </p:nvGrpSpPr>
        <p:grpSpPr>
          <a:xfrm>
            <a:off x="623888" y="0"/>
            <a:ext cx="0" cy="6858000"/>
            <a:chOff x="5774647" y="2102644"/>
            <a:chExt cx="0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E14BE7-4252-44B5-BD4C-4B0623FAAD4B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102644"/>
              <a:ext cx="0" cy="555307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A5C622-681D-49F8-8528-94104AA0C65F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81807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323B6D-9F76-4E56-98F2-AD83F37B4AB9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3280530"/>
              <a:ext cx="0" cy="5680114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B5434D-DB13-45E0-95C5-13CED1E39C28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1B4D5-67F0-4090-AF2B-5EC280285674}"/>
              </a:ext>
            </a:extLst>
          </p:cNvPr>
          <p:cNvSpPr txBox="1"/>
          <p:nvPr/>
        </p:nvSpPr>
        <p:spPr>
          <a:xfrm>
            <a:off x="60728" y="6470700"/>
            <a:ext cx="2976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0</a:t>
            </a:r>
            <a:fld id="{B377B0BF-D10F-4789-BA4B-3DC204D9D834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DDB8A94-17D9-4718-19D3-88ED1080D372}"/>
              </a:ext>
            </a:extLst>
          </p:cNvPr>
          <p:cNvSpPr txBox="1"/>
          <p:nvPr/>
        </p:nvSpPr>
        <p:spPr>
          <a:xfrm>
            <a:off x="2107231" y="501248"/>
            <a:ext cx="849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apports des solutions digitales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74F6798-08DF-4749-F230-511741512E3C}"/>
              </a:ext>
            </a:extLst>
          </p:cNvPr>
          <p:cNvSpPr/>
          <p:nvPr/>
        </p:nvSpPr>
        <p:spPr>
          <a:xfrm>
            <a:off x="2107231" y="1704281"/>
            <a:ext cx="4421443" cy="35841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64A02F5-D137-3272-A31B-3CAB4A7DB33E}"/>
              </a:ext>
            </a:extLst>
          </p:cNvPr>
          <p:cNvSpPr/>
          <p:nvPr/>
        </p:nvSpPr>
        <p:spPr>
          <a:xfrm>
            <a:off x="7087926" y="1704281"/>
            <a:ext cx="4421443" cy="35841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5F722E85-6EAC-1D16-C336-A21750973166}"/>
              </a:ext>
            </a:extLst>
          </p:cNvPr>
          <p:cNvSpPr txBox="1">
            <a:spLocks/>
          </p:cNvSpPr>
          <p:nvPr/>
        </p:nvSpPr>
        <p:spPr>
          <a:xfrm>
            <a:off x="2376346" y="1849995"/>
            <a:ext cx="3844689" cy="13396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Collaboration en Temps Réel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Favoriser la collaboration instantanée et la prise de décision collective</a:t>
            </a:r>
          </a:p>
          <a:p>
            <a:pPr marL="0" indent="0" algn="ctr">
              <a:buNone/>
            </a:pPr>
            <a:r>
              <a:rPr lang="fr-FR" sz="2000" dirty="0">
                <a:cs typeface="Calibri" panose="020F0502020204030204" pitchFamily="34" charset="0"/>
              </a:rPr>
              <a:t>▪ Apport : collaboration en temps réel grâce aux plateformes </a:t>
            </a:r>
            <a:r>
              <a:rPr lang="fr-FR" sz="2000" b="1" dirty="0">
                <a:cs typeface="Calibri" panose="020F0502020204030204" pitchFamily="34" charset="0"/>
              </a:rPr>
              <a:t>Cloud</a:t>
            </a:r>
            <a:r>
              <a:rPr lang="fr-FR" sz="2000" dirty="0">
                <a:cs typeface="Calibri" panose="020F0502020204030204" pitchFamily="34" charset="0"/>
              </a:rPr>
              <a:t> et des solutions de partages intégrant la gestion de </a:t>
            </a:r>
            <a:r>
              <a:rPr lang="fr-FR" sz="2000" b="1" dirty="0">
                <a:cs typeface="Calibri" panose="020F0502020204030204" pitchFamily="34" charset="0"/>
              </a:rPr>
              <a:t>workflows</a:t>
            </a:r>
            <a:endParaRPr lang="fr-FR" sz="2000" b="1" dirty="0"/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7388DA9D-9043-0A2C-0030-0E20D5A01105}"/>
              </a:ext>
            </a:extLst>
          </p:cNvPr>
          <p:cNvSpPr txBox="1">
            <a:spLocks/>
          </p:cNvSpPr>
          <p:nvPr/>
        </p:nvSpPr>
        <p:spPr>
          <a:xfrm>
            <a:off x="7361140" y="1849995"/>
            <a:ext cx="3844689" cy="13396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Adaptabilité aux Changements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capacité à s'adapter rapidement aux changements dans l'environnement et dans les Business modèles</a:t>
            </a:r>
          </a:p>
          <a:p>
            <a:pPr marL="0" indent="0" algn="ctr">
              <a:buNone/>
            </a:pPr>
            <a:r>
              <a:rPr lang="fr-FR" sz="2000" dirty="0">
                <a:cs typeface="Calibri" panose="020F0502020204030204" pitchFamily="34" charset="0"/>
              </a:rPr>
              <a:t>▪ Apport : fonctionnalités de production de scénarios, de simulation et de modélisation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806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05C892-0321-4560-BFD5-AA2443AF4BE1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D10B37-11E4-4B89-BF41-0A56E9739D01}"/>
              </a:ext>
            </a:extLst>
          </p:cNvPr>
          <p:cNvSpPr txBox="1"/>
          <p:nvPr/>
        </p:nvSpPr>
        <p:spPr>
          <a:xfrm>
            <a:off x="6360668" y="2222420"/>
            <a:ext cx="4695825" cy="2000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1AB884-75D8-4EBD-876C-9494E76BB478}"/>
              </a:ext>
            </a:extLst>
          </p:cNvPr>
          <p:cNvSpPr txBox="1"/>
          <p:nvPr/>
        </p:nvSpPr>
        <p:spPr>
          <a:xfrm>
            <a:off x="6369064" y="2542603"/>
            <a:ext cx="501015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1025" algn="l"/>
              </a:tabLst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MERCI DE VOTRE ATTENTION</a:t>
            </a:r>
            <a:endParaRPr kumimoji="0" lang="fr-FR" sz="3200" b="1" i="0" u="none" strike="noStrike" kern="1200" cap="none" spc="0" normalizeH="0" baseline="0" noProof="0" dirty="0">
              <a:ln w="12700">
                <a:noFill/>
              </a:ln>
              <a:solidFill>
                <a:srgbClr val="1174B7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B0EFE99-7D97-437B-9718-927F2278D82F}"/>
              </a:ext>
            </a:extLst>
          </p:cNvPr>
          <p:cNvGrpSpPr/>
          <p:nvPr/>
        </p:nvGrpSpPr>
        <p:grpSpPr>
          <a:xfrm>
            <a:off x="5872301" y="0"/>
            <a:ext cx="0" cy="3186906"/>
            <a:chOff x="5774647" y="0"/>
            <a:chExt cx="0" cy="318690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28142A-3826-4ECD-8D44-AFBE3DF33FCC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0"/>
              <a:ext cx="0" cy="2657951"/>
            </a:xfrm>
            <a:prstGeom prst="line">
              <a:avLst/>
            </a:prstGeom>
            <a:ln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A10187-FC15-46A0-8C51-4EB53FE659D1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44500"/>
            </a:xfrm>
            <a:prstGeom prst="line">
              <a:avLst/>
            </a:prstGeom>
            <a:ln w="3810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B0549AF-ADF4-4153-88E6-F47C405F994E}"/>
              </a:ext>
            </a:extLst>
          </p:cNvPr>
          <p:cNvSpPr txBox="1"/>
          <p:nvPr/>
        </p:nvSpPr>
        <p:spPr>
          <a:xfrm>
            <a:off x="171078" y="1352550"/>
            <a:ext cx="76944" cy="4152900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300" normalizeH="0" baseline="0" noProof="0" dirty="0">
                <a:ln>
                  <a:noFill/>
                </a:ln>
                <a:solidFill>
                  <a:srgbClr val="082547">
                    <a:alpha val="50000"/>
                  </a:srgb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« BIENVENUE, DANS LE MONDE DES POSSIBLES »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4672AC-DA60-4F40-A461-BC0D2B7F2741}"/>
              </a:ext>
            </a:extLst>
          </p:cNvPr>
          <p:cNvGrpSpPr/>
          <p:nvPr/>
        </p:nvGrpSpPr>
        <p:grpSpPr>
          <a:xfrm>
            <a:off x="6115050" y="4477388"/>
            <a:ext cx="6076950" cy="792401"/>
            <a:chOff x="6115050" y="3611451"/>
            <a:chExt cx="6462944" cy="79240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AAE0A49-4C0A-408E-AF5C-90463E76EA38}"/>
                </a:ext>
              </a:extLst>
            </p:cNvPr>
            <p:cNvSpPr/>
            <p:nvPr/>
          </p:nvSpPr>
          <p:spPr>
            <a:xfrm>
              <a:off x="6115050" y="3611451"/>
              <a:ext cx="6462944" cy="792401"/>
            </a:xfrm>
            <a:prstGeom prst="roundRect">
              <a:avLst>
                <a:gd name="adj" fmla="val 60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13EA60-5D3D-4E98-996B-5F3B8C01BACF}"/>
                </a:ext>
              </a:extLst>
            </p:cNvPr>
            <p:cNvSpPr txBox="1"/>
            <p:nvPr/>
          </p:nvSpPr>
          <p:spPr>
            <a:xfrm>
              <a:off x="6385198" y="3799902"/>
              <a:ext cx="1922173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391025" algn="l"/>
                </a:tabLst>
                <a:defRPr/>
              </a:pP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98000"/>
                    </a:prstClr>
                  </a:solidFill>
                  <a:effectLst/>
                  <a:uLnTx/>
                  <a:uFillTx/>
                  <a:latin typeface="Raleway ExtraBold"/>
                  <a:ea typeface="+mn-ea"/>
                  <a:cs typeface="+mn-cs"/>
                </a:rPr>
                <a:t>Management </a:t>
              </a:r>
              <a:b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98000"/>
                    </a:prstClr>
                  </a:solidFill>
                  <a:effectLst/>
                  <a:uLnTx/>
                  <a:uFillTx/>
                  <a:latin typeface="Raleway ExtraBold"/>
                  <a:ea typeface="+mn-ea"/>
                  <a:cs typeface="+mn-cs"/>
                </a:rPr>
              </a:br>
              <a:r>
                <a:rPr kumimoji="0" lang="fr-F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98000"/>
                    </a:prstClr>
                  </a:solidFill>
                  <a:effectLst/>
                  <a:uLnTx/>
                  <a:uFillTx/>
                  <a:latin typeface="Raleway ExtraBold"/>
                  <a:ea typeface="+mn-ea"/>
                  <a:cs typeface="+mn-cs"/>
                </a:rPr>
                <a:t>d’Entreprise </a:t>
              </a:r>
              <a:endParaRPr kumimoji="0" lang="fr-FR" sz="1500" b="1" i="0" u="none" strike="noStrike" kern="1200" cap="none" spc="0" normalizeH="0" baseline="0" noProof="0" dirty="0">
                <a:ln w="12700">
                  <a:noFill/>
                </a:ln>
                <a:solidFill>
                  <a:prstClr val="white">
                    <a:alpha val="98000"/>
                  </a:prstClr>
                </a:solidFill>
                <a:effectLst/>
                <a:uLnTx/>
                <a:uFillTx/>
                <a:latin typeface="Raleway ExtraBold"/>
                <a:ea typeface="+mn-ea"/>
                <a:cs typeface="+mn-cs"/>
              </a:endParaRPr>
            </a:p>
          </p:txBody>
        </p:sp>
      </p:grp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A1EBDC9A-1F7E-4B07-8DA4-2B238E5CBE20}"/>
              </a:ext>
            </a:extLst>
          </p:cNvPr>
          <p:cNvSpPr/>
          <p:nvPr/>
        </p:nvSpPr>
        <p:spPr>
          <a:xfrm>
            <a:off x="1166190" y="763901"/>
            <a:ext cx="3899098" cy="5330198"/>
          </a:xfrm>
          <a:prstGeom prst="roundRect">
            <a:avLst>
              <a:gd name="adj" fmla="val 0"/>
            </a:avLst>
          </a:prstGeom>
          <a:blipFill>
            <a:blip r:embed="rId3"/>
            <a:srcRect/>
            <a:stretch>
              <a:fillRect l="-77355" r="-50229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0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245C27-4660-4E09-AC3B-471F6D74CB71}"/>
              </a:ext>
            </a:extLst>
          </p:cNvPr>
          <p:cNvGrpSpPr/>
          <p:nvPr/>
        </p:nvGrpSpPr>
        <p:grpSpPr>
          <a:xfrm>
            <a:off x="623888" y="0"/>
            <a:ext cx="0" cy="6858000"/>
            <a:chOff x="5774647" y="2102644"/>
            <a:chExt cx="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BBD0830-F154-474E-B90C-738C6851838B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102644"/>
              <a:ext cx="0" cy="555307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D607F4E-40C3-4280-AE19-4B315CFCF5A0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81807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EC8E86-865F-4E58-86CE-9E46E75D19D4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3280530"/>
              <a:ext cx="0" cy="5680114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3976CCF-12D9-4015-A384-B1FC70D34E77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89795F-BFFE-413F-B68E-DF93F68A1263}"/>
              </a:ext>
            </a:extLst>
          </p:cNvPr>
          <p:cNvSpPr txBox="1"/>
          <p:nvPr/>
        </p:nvSpPr>
        <p:spPr>
          <a:xfrm>
            <a:off x="60728" y="6470700"/>
            <a:ext cx="2976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0</a:t>
            </a:r>
            <a:fld id="{B377B0BF-D10F-4789-BA4B-3DC204D9D834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5D4CA70E-CFBF-873C-70AA-F6173CC8AD96}"/>
              </a:ext>
            </a:extLst>
          </p:cNvPr>
          <p:cNvSpPr txBox="1"/>
          <p:nvPr/>
        </p:nvSpPr>
        <p:spPr>
          <a:xfrm>
            <a:off x="1102198" y="479377"/>
            <a:ext cx="559559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latin typeface="Raleway ExtraBold"/>
              </a:rPr>
              <a:t>Présentation de l’intervenant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D97F7EE-C5A8-B5D0-B5D0-0C122EE59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98" y="1294573"/>
            <a:ext cx="2432936" cy="44775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75">
            <a:extLst>
              <a:ext uri="{FF2B5EF4-FFF2-40B4-BE49-F238E27FC236}">
                <a16:creationId xmlns:a16="http://schemas.microsoft.com/office/drawing/2014/main" id="{4A3AEAFD-F237-839B-B465-4A6DB5710DC4}"/>
              </a:ext>
            </a:extLst>
          </p:cNvPr>
          <p:cNvSpPr txBox="1"/>
          <p:nvPr/>
        </p:nvSpPr>
        <p:spPr>
          <a:xfrm>
            <a:off x="3728974" y="1248386"/>
            <a:ext cx="7677458" cy="459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1350"/>
              </a:spcBef>
            </a:pP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Cédric FRADIN a occupé pendant </a:t>
            </a:r>
            <a:r>
              <a:rPr lang="fr-FR" sz="1600" b="1" dirty="0">
                <a:solidFill>
                  <a:schemeClr val="tx1"/>
                </a:solidFill>
                <a:latin typeface="Raleway" pitchFamily="2" charset="0"/>
              </a:rPr>
              <a:t>plus de 20 ans des postes de CFO </a:t>
            </a: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pour des </a:t>
            </a:r>
            <a:r>
              <a:rPr lang="fr-FR" sz="1600" dirty="0">
                <a:latin typeface="Raleway" pitchFamily="2" charset="0"/>
              </a:rPr>
              <a:t>ETI et des grands groupes </a:t>
            </a: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principalement dans la distribution, les services et le BTP. </a:t>
            </a:r>
          </a:p>
          <a:p>
            <a:pPr algn="just">
              <a:spcBef>
                <a:spcPts val="1350"/>
              </a:spcBef>
            </a:pP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Il est actuellement associé du Cabinet Adapt1solution spécialisé dans l’exploitation des données et le management de la performance globale</a:t>
            </a:r>
          </a:p>
          <a:p>
            <a:pPr algn="just">
              <a:spcBef>
                <a:spcPts val="1350"/>
              </a:spcBef>
            </a:pP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Il accompagne les directions financières et du contrôle de gestion dans leur transformation digitale.</a:t>
            </a:r>
          </a:p>
          <a:p>
            <a:pPr algn="just">
              <a:spcBef>
                <a:spcPts val="1350"/>
              </a:spcBef>
            </a:pP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Il rédige des tribunes et livres blancs sur les enjeux du digital </a:t>
            </a:r>
            <a:r>
              <a:rPr lang="fr-FR" sz="1600" b="1" dirty="0">
                <a:solidFill>
                  <a:schemeClr val="tx1"/>
                </a:solidFill>
                <a:latin typeface="Raleway" pitchFamily="2" charset="0"/>
              </a:rPr>
              <a:t>(Membre du groupe de travail sur l’IA, le Big Data et la RPA – DFCG en 2018 et 2019)</a:t>
            </a:r>
          </a:p>
          <a:p>
            <a:pPr algn="just">
              <a:spcBef>
                <a:spcPts val="1350"/>
              </a:spcBef>
            </a:pP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Il dispense des cours d’enseignement et réalise des supports </a:t>
            </a:r>
            <a:r>
              <a:rPr lang="fr-FR" sz="1600" dirty="0" err="1">
                <a:solidFill>
                  <a:schemeClr val="tx1"/>
                </a:solidFill>
                <a:latin typeface="Raleway" pitchFamily="2" charset="0"/>
              </a:rPr>
              <a:t>e.learning</a:t>
            </a: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 sur la transformation digitale des fonctions Finance, la cybersécurité</a:t>
            </a:r>
            <a:r>
              <a:rPr lang="fr-FR" sz="1600" dirty="0">
                <a:latin typeface="Raleway" pitchFamily="2" charset="0"/>
              </a:rPr>
              <a:t>, le RGPD</a:t>
            </a: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….</a:t>
            </a:r>
          </a:p>
          <a:p>
            <a:pPr algn="just">
              <a:spcBef>
                <a:spcPts val="1350"/>
              </a:spcBef>
            </a:pPr>
            <a:r>
              <a:rPr lang="fr-FR" sz="1600" u="sng" dirty="0">
                <a:solidFill>
                  <a:schemeClr val="tx1"/>
                </a:solidFill>
                <a:latin typeface="Raleway" pitchFamily="2" charset="0"/>
              </a:rPr>
              <a:t>Ouvrages</a:t>
            </a: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 : co-auteur « </a:t>
            </a:r>
            <a:r>
              <a:rPr lang="fr-FR" sz="1600" b="1" dirty="0">
                <a:solidFill>
                  <a:schemeClr val="tx1"/>
                </a:solidFill>
                <a:latin typeface="Raleway" pitchFamily="2" charset="0"/>
              </a:rPr>
              <a:t>SIRH des systèmes d’informations aux solutions de management des RH </a:t>
            </a: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» - Chapitre 10 : La Datavisualisation – avril 2021 – Editions Vuibert  / « </a:t>
            </a:r>
            <a:r>
              <a:rPr lang="fr-FR" sz="1600" b="1" dirty="0">
                <a:solidFill>
                  <a:schemeClr val="tx1"/>
                </a:solidFill>
                <a:latin typeface="Raleway" pitchFamily="2" charset="0"/>
              </a:rPr>
              <a:t>Pilotage social et Performance RH </a:t>
            </a:r>
            <a:r>
              <a:rPr lang="fr-FR" sz="1600" dirty="0">
                <a:solidFill>
                  <a:schemeClr val="tx1"/>
                </a:solidFill>
                <a:latin typeface="Raleway" pitchFamily="2" charset="0"/>
              </a:rPr>
              <a:t>» - Chapitre 3 : Les indicateurs de mesure RH - IPSOC – Janvier 2022</a:t>
            </a:r>
          </a:p>
        </p:txBody>
      </p:sp>
    </p:spTree>
    <p:extLst>
      <p:ext uri="{BB962C8B-B14F-4D97-AF65-F5344CB8AC3E}">
        <p14:creationId xmlns:p14="http://schemas.microsoft.com/office/powerpoint/2010/main" val="25354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12FB3-8C3B-4D6B-B9CE-7B8463EE486E}"/>
              </a:ext>
            </a:extLst>
          </p:cNvPr>
          <p:cNvGrpSpPr/>
          <p:nvPr/>
        </p:nvGrpSpPr>
        <p:grpSpPr>
          <a:xfrm>
            <a:off x="623888" y="0"/>
            <a:ext cx="0" cy="6858000"/>
            <a:chOff x="5774647" y="2102644"/>
            <a:chExt cx="0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E14BE7-4252-44B5-BD4C-4B0623FAAD4B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102644"/>
              <a:ext cx="0" cy="555307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A5C622-681D-49F8-8528-94104AA0C65F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81807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323B6D-9F76-4E56-98F2-AD83F37B4AB9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3280530"/>
              <a:ext cx="0" cy="5680114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B5434D-DB13-45E0-95C5-13CED1E39C28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1B4D5-67F0-4090-AF2B-5EC280285674}"/>
              </a:ext>
            </a:extLst>
          </p:cNvPr>
          <p:cNvSpPr txBox="1"/>
          <p:nvPr/>
        </p:nvSpPr>
        <p:spPr>
          <a:xfrm>
            <a:off x="60728" y="6470700"/>
            <a:ext cx="2976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0</a:t>
            </a:r>
            <a:fld id="{B377B0BF-D10F-4789-BA4B-3DC204D9D834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606A7-A1C2-4427-9F50-93B9E378D340}"/>
              </a:ext>
            </a:extLst>
          </p:cNvPr>
          <p:cNvSpPr txBox="1"/>
          <p:nvPr/>
        </p:nvSpPr>
        <p:spPr>
          <a:xfrm>
            <a:off x="1121193" y="629616"/>
            <a:ext cx="65946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1025" algn="l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82547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.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2EE2C01-2F57-4F66-A895-5CB95B108CE6}"/>
              </a:ext>
            </a:extLst>
          </p:cNvPr>
          <p:cNvSpPr/>
          <p:nvPr/>
        </p:nvSpPr>
        <p:spPr>
          <a:xfrm>
            <a:off x="1116430" y="1778795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0FFA7DC-4468-4B33-895D-9B38103F6002}"/>
              </a:ext>
            </a:extLst>
          </p:cNvPr>
          <p:cNvSpPr/>
          <p:nvPr/>
        </p:nvSpPr>
        <p:spPr>
          <a:xfrm flipV="1">
            <a:off x="1116430" y="6136483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1" name="Google Shape;442;p27">
            <a:extLst>
              <a:ext uri="{FF2B5EF4-FFF2-40B4-BE49-F238E27FC236}">
                <a16:creationId xmlns:a16="http://schemas.microsoft.com/office/drawing/2014/main" id="{0E50E139-1292-DBB5-9992-0FFF17F2FF93}"/>
              </a:ext>
            </a:extLst>
          </p:cNvPr>
          <p:cNvSpPr txBox="1">
            <a:spLocks/>
          </p:cNvSpPr>
          <p:nvPr/>
        </p:nvSpPr>
        <p:spPr>
          <a:xfrm>
            <a:off x="7093900" y="5195200"/>
            <a:ext cx="5014400" cy="166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00"/>
              </a:buClr>
            </a:pPr>
            <a:r>
              <a:rPr lang="fr-FR" sz="3467">
                <a:latin typeface="Lexend Deca Medium"/>
                <a:ea typeface="Lexend Deca Medium"/>
                <a:cs typeface="Lexend Deca Medium"/>
                <a:sym typeface="Lexend Deca Medium"/>
              </a:rPr>
              <a:t>Ajuster le chemin tout en gardant le “sens”</a:t>
            </a:r>
            <a:r>
              <a:rPr lang="fr-FR" sz="38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2000"/>
          </a:p>
          <a:p>
            <a:pPr marL="0" indent="0"/>
            <a:endParaRPr lang="fr-FR" sz="2000"/>
          </a:p>
        </p:txBody>
      </p:sp>
      <p:pic>
        <p:nvPicPr>
          <p:cNvPr id="12" name="Picture 2" descr="Surprise : les Alpes continuent de grimper !">
            <a:extLst>
              <a:ext uri="{FF2B5EF4-FFF2-40B4-BE49-F238E27FC236}">
                <a16:creationId xmlns:a16="http://schemas.microsoft.com/office/drawing/2014/main" id="{7B302CDC-C6FD-0720-C487-23DAF14A1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/>
        </p:blipFill>
        <p:spPr bwMode="auto">
          <a:xfrm>
            <a:off x="446520" y="1"/>
            <a:ext cx="11745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rme libre 1">
            <a:extLst>
              <a:ext uri="{FF2B5EF4-FFF2-40B4-BE49-F238E27FC236}">
                <a16:creationId xmlns:a16="http://schemas.microsoft.com/office/drawing/2014/main" id="{4E8E722B-4882-4A19-D568-E77F1A8171A6}"/>
              </a:ext>
            </a:extLst>
          </p:cNvPr>
          <p:cNvSpPr/>
          <p:nvPr/>
        </p:nvSpPr>
        <p:spPr>
          <a:xfrm>
            <a:off x="2039122" y="900366"/>
            <a:ext cx="2753859" cy="5761055"/>
          </a:xfrm>
          <a:custGeom>
            <a:avLst/>
            <a:gdLst>
              <a:gd name="connsiteX0" fmla="*/ 2065394 w 2065394"/>
              <a:gd name="connsiteY0" fmla="*/ 4320791 h 4320791"/>
              <a:gd name="connsiteX1" fmla="*/ 35627 w 2065394"/>
              <a:gd name="connsiteY1" fmla="*/ 3516923 h 4320791"/>
              <a:gd name="connsiteX2" fmla="*/ 789253 w 2065394"/>
              <a:gd name="connsiteY2" fmla="*/ 2301072 h 4320791"/>
              <a:gd name="connsiteX3" fmla="*/ 1020366 w 2065394"/>
              <a:gd name="connsiteY3" fmla="*/ 1346479 h 4320791"/>
              <a:gd name="connsiteX4" fmla="*/ 1824234 w 2065394"/>
              <a:gd name="connsiteY4" fmla="*/ 0 h 4320791"/>
              <a:gd name="connsiteX5" fmla="*/ 1824234 w 2065394"/>
              <a:gd name="connsiteY5" fmla="*/ 0 h 432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94" h="4320791">
                <a:moveTo>
                  <a:pt x="2065394" y="4320791"/>
                </a:moveTo>
                <a:cubicBezTo>
                  <a:pt x="1156855" y="4087167"/>
                  <a:pt x="248317" y="3853543"/>
                  <a:pt x="35627" y="3516923"/>
                </a:cubicBezTo>
                <a:cubicBezTo>
                  <a:pt x="-177063" y="3180303"/>
                  <a:pt x="625130" y="2662813"/>
                  <a:pt x="789253" y="2301072"/>
                </a:cubicBezTo>
                <a:cubicBezTo>
                  <a:pt x="953376" y="1939331"/>
                  <a:pt x="847869" y="1729991"/>
                  <a:pt x="1020366" y="1346479"/>
                </a:cubicBezTo>
                <a:cubicBezTo>
                  <a:pt x="1192863" y="962967"/>
                  <a:pt x="1824234" y="0"/>
                  <a:pt x="1824234" y="0"/>
                </a:cubicBezTo>
                <a:lnTo>
                  <a:pt x="1824234" y="0"/>
                </a:lnTo>
              </a:path>
            </a:pathLst>
          </a:custGeom>
          <a:noFill/>
          <a:ln w="57150">
            <a:solidFill>
              <a:srgbClr val="FF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Forme libre 4">
            <a:extLst>
              <a:ext uri="{FF2B5EF4-FFF2-40B4-BE49-F238E27FC236}">
                <a16:creationId xmlns:a16="http://schemas.microsoft.com/office/drawing/2014/main" id="{FAB88C2C-79DB-8DC8-30E1-8B2405628D07}"/>
              </a:ext>
            </a:extLst>
          </p:cNvPr>
          <p:cNvSpPr/>
          <p:nvPr/>
        </p:nvSpPr>
        <p:spPr>
          <a:xfrm>
            <a:off x="4019774" y="938112"/>
            <a:ext cx="1208689" cy="5720861"/>
          </a:xfrm>
          <a:custGeom>
            <a:avLst/>
            <a:gdLst>
              <a:gd name="connsiteX0" fmla="*/ 607734 w 906517"/>
              <a:gd name="connsiteY0" fmla="*/ 4290646 h 4290646"/>
              <a:gd name="connsiteX1" fmla="*/ 4833 w 906517"/>
              <a:gd name="connsiteY1" fmla="*/ 3516923 h 4290646"/>
              <a:gd name="connsiteX2" fmla="*/ 899136 w 906517"/>
              <a:gd name="connsiteY2" fmla="*/ 1738365 h 4290646"/>
              <a:gd name="connsiteX3" fmla="*/ 356525 w 906517"/>
              <a:gd name="connsiteY3" fmla="*/ 0 h 429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517" h="4290646">
                <a:moveTo>
                  <a:pt x="607734" y="4290646"/>
                </a:moveTo>
                <a:cubicBezTo>
                  <a:pt x="282000" y="4116474"/>
                  <a:pt x="-43734" y="3942303"/>
                  <a:pt x="4833" y="3516923"/>
                </a:cubicBezTo>
                <a:cubicBezTo>
                  <a:pt x="53400" y="3091543"/>
                  <a:pt x="840521" y="2324519"/>
                  <a:pt x="899136" y="1738365"/>
                </a:cubicBezTo>
                <a:cubicBezTo>
                  <a:pt x="957751" y="1152211"/>
                  <a:pt x="657138" y="576105"/>
                  <a:pt x="356525" y="0"/>
                </a:cubicBezTo>
              </a:path>
            </a:pathLst>
          </a:custGeom>
          <a:noFill/>
          <a:ln w="57150">
            <a:solidFill>
              <a:srgbClr val="FF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Forme libre 7">
            <a:extLst>
              <a:ext uri="{FF2B5EF4-FFF2-40B4-BE49-F238E27FC236}">
                <a16:creationId xmlns:a16="http://schemas.microsoft.com/office/drawing/2014/main" id="{2D02F975-B77A-F54D-71FC-F306E805CD1E}"/>
              </a:ext>
            </a:extLst>
          </p:cNvPr>
          <p:cNvSpPr/>
          <p:nvPr/>
        </p:nvSpPr>
        <p:spPr>
          <a:xfrm>
            <a:off x="4536632" y="954848"/>
            <a:ext cx="4353067" cy="5734259"/>
          </a:xfrm>
          <a:custGeom>
            <a:avLst/>
            <a:gdLst>
              <a:gd name="connsiteX0" fmla="*/ 251209 w 3264800"/>
              <a:gd name="connsiteY0" fmla="*/ 4300694 h 4300694"/>
              <a:gd name="connsiteX1" fmla="*/ 3255666 w 3264800"/>
              <a:gd name="connsiteY1" fmla="*/ 3165230 h 4300694"/>
              <a:gd name="connsiteX2" fmla="*/ 1145512 w 3264800"/>
              <a:gd name="connsiteY2" fmla="*/ 1175657 h 4300694"/>
              <a:gd name="connsiteX3" fmla="*/ 0 w 3264800"/>
              <a:gd name="connsiteY3" fmla="*/ 0 h 430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800" h="4300694">
                <a:moveTo>
                  <a:pt x="251209" y="4300694"/>
                </a:moveTo>
                <a:cubicBezTo>
                  <a:pt x="1678912" y="3993381"/>
                  <a:pt x="3106616" y="3686069"/>
                  <a:pt x="3255666" y="3165230"/>
                </a:cubicBezTo>
                <a:cubicBezTo>
                  <a:pt x="3404716" y="2644391"/>
                  <a:pt x="1688123" y="1703195"/>
                  <a:pt x="1145512" y="1175657"/>
                </a:cubicBezTo>
                <a:cubicBezTo>
                  <a:pt x="602901" y="648119"/>
                  <a:pt x="301450" y="324059"/>
                  <a:pt x="0" y="0"/>
                </a:cubicBezTo>
              </a:path>
            </a:pathLst>
          </a:custGeom>
          <a:noFill/>
          <a:ln w="57150">
            <a:solidFill>
              <a:srgbClr val="FF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Forme libre 8">
            <a:extLst>
              <a:ext uri="{FF2B5EF4-FFF2-40B4-BE49-F238E27FC236}">
                <a16:creationId xmlns:a16="http://schemas.microsoft.com/office/drawing/2014/main" id="{22C49317-B844-073F-B4D7-5E35231C8EF9}"/>
              </a:ext>
            </a:extLst>
          </p:cNvPr>
          <p:cNvSpPr/>
          <p:nvPr/>
        </p:nvSpPr>
        <p:spPr>
          <a:xfrm>
            <a:off x="4493136" y="928941"/>
            <a:ext cx="7252344" cy="5763491"/>
          </a:xfrm>
          <a:custGeom>
            <a:avLst/>
            <a:gdLst>
              <a:gd name="connsiteX0" fmla="*/ 218209 w 5650274"/>
              <a:gd name="connsiteY0" fmla="*/ 4322618 h 4322618"/>
              <a:gd name="connsiteX1" fmla="*/ 5434446 w 5650274"/>
              <a:gd name="connsiteY1" fmla="*/ 4156363 h 4322618"/>
              <a:gd name="connsiteX2" fmla="*/ 4738255 w 5650274"/>
              <a:gd name="connsiteY2" fmla="*/ 2680854 h 4322618"/>
              <a:gd name="connsiteX3" fmla="*/ 5507182 w 5650274"/>
              <a:gd name="connsiteY3" fmla="*/ 1943100 h 4322618"/>
              <a:gd name="connsiteX4" fmla="*/ 5081155 w 5650274"/>
              <a:gd name="connsiteY4" fmla="*/ 1745672 h 4322618"/>
              <a:gd name="connsiteX5" fmla="*/ 4592782 w 5650274"/>
              <a:gd name="connsiteY5" fmla="*/ 1226127 h 4322618"/>
              <a:gd name="connsiteX6" fmla="*/ 3844637 w 5650274"/>
              <a:gd name="connsiteY6" fmla="*/ 820882 h 4322618"/>
              <a:gd name="connsiteX7" fmla="*/ 3564082 w 5650274"/>
              <a:gd name="connsiteY7" fmla="*/ 1049482 h 4322618"/>
              <a:gd name="connsiteX8" fmla="*/ 2867891 w 5650274"/>
              <a:gd name="connsiteY8" fmla="*/ 1485900 h 4322618"/>
              <a:gd name="connsiteX9" fmla="*/ 2639291 w 5650274"/>
              <a:gd name="connsiteY9" fmla="*/ 1454727 h 4322618"/>
              <a:gd name="connsiteX10" fmla="*/ 2130137 w 5650274"/>
              <a:gd name="connsiteY10" fmla="*/ 1724891 h 4322618"/>
              <a:gd name="connsiteX11" fmla="*/ 1641764 w 5650274"/>
              <a:gd name="connsiteY11" fmla="*/ 1600200 h 4322618"/>
              <a:gd name="connsiteX12" fmla="*/ 0 w 5650274"/>
              <a:gd name="connsiteY12" fmla="*/ 0 h 432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0274" h="4322618">
                <a:moveTo>
                  <a:pt x="218209" y="4322618"/>
                </a:moveTo>
                <a:lnTo>
                  <a:pt x="5434446" y="4156363"/>
                </a:lnTo>
                <a:cubicBezTo>
                  <a:pt x="6187787" y="3882736"/>
                  <a:pt x="4726132" y="3049731"/>
                  <a:pt x="4738255" y="2680854"/>
                </a:cubicBezTo>
                <a:cubicBezTo>
                  <a:pt x="4750378" y="2311977"/>
                  <a:pt x="5450032" y="2098964"/>
                  <a:pt x="5507182" y="1943100"/>
                </a:cubicBezTo>
                <a:cubicBezTo>
                  <a:pt x="5564332" y="1787236"/>
                  <a:pt x="5233555" y="1865168"/>
                  <a:pt x="5081155" y="1745672"/>
                </a:cubicBezTo>
                <a:cubicBezTo>
                  <a:pt x="4928755" y="1626176"/>
                  <a:pt x="4798868" y="1380259"/>
                  <a:pt x="4592782" y="1226127"/>
                </a:cubicBezTo>
                <a:cubicBezTo>
                  <a:pt x="4386696" y="1071995"/>
                  <a:pt x="4016087" y="850323"/>
                  <a:pt x="3844637" y="820882"/>
                </a:cubicBezTo>
                <a:cubicBezTo>
                  <a:pt x="3673187" y="791441"/>
                  <a:pt x="3726873" y="938646"/>
                  <a:pt x="3564082" y="1049482"/>
                </a:cubicBezTo>
                <a:cubicBezTo>
                  <a:pt x="3401291" y="1160318"/>
                  <a:pt x="3022023" y="1418359"/>
                  <a:pt x="2867891" y="1485900"/>
                </a:cubicBezTo>
                <a:cubicBezTo>
                  <a:pt x="2713759" y="1553441"/>
                  <a:pt x="2762250" y="1414895"/>
                  <a:pt x="2639291" y="1454727"/>
                </a:cubicBezTo>
                <a:cubicBezTo>
                  <a:pt x="2516332" y="1494559"/>
                  <a:pt x="2296392" y="1700645"/>
                  <a:pt x="2130137" y="1724891"/>
                </a:cubicBezTo>
                <a:cubicBezTo>
                  <a:pt x="1963883" y="1749136"/>
                  <a:pt x="1996787" y="1887682"/>
                  <a:pt x="1641764" y="1600200"/>
                </a:cubicBezTo>
                <a:cubicBezTo>
                  <a:pt x="1286741" y="1312718"/>
                  <a:pt x="643370" y="656359"/>
                  <a:pt x="0" y="0"/>
                </a:cubicBezTo>
              </a:path>
            </a:pathLst>
          </a:custGeom>
          <a:noFill/>
          <a:ln w="57150">
            <a:solidFill>
              <a:srgbClr val="FF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FF9200"/>
              </a:solidFill>
            </a:endParaRPr>
          </a:p>
        </p:txBody>
      </p:sp>
      <p:sp>
        <p:nvSpPr>
          <p:cNvPr id="17" name="Google Shape;442;p27">
            <a:extLst>
              <a:ext uri="{FF2B5EF4-FFF2-40B4-BE49-F238E27FC236}">
                <a16:creationId xmlns:a16="http://schemas.microsoft.com/office/drawing/2014/main" id="{DF250726-7F41-086F-BB80-76AA485AA95F}"/>
              </a:ext>
            </a:extLst>
          </p:cNvPr>
          <p:cNvSpPr txBox="1">
            <a:spLocks/>
          </p:cNvSpPr>
          <p:nvPr/>
        </p:nvSpPr>
        <p:spPr>
          <a:xfrm>
            <a:off x="6662212" y="900366"/>
            <a:ext cx="5014400" cy="1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None/>
              <a:defRPr sz="3000" b="0" i="0" u="none" strike="noStrike" cap="none">
                <a:solidFill>
                  <a:schemeClr val="lt1"/>
                </a:solidFill>
                <a:highlight>
                  <a:srgbClr val="FF9200"/>
                </a:highlight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○"/>
              <a:defRPr sz="1600" b="0" i="0" u="none" strike="noStrike" cap="none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■"/>
              <a:defRPr sz="1600" b="0" i="0" u="none" strike="noStrike" cap="none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●"/>
              <a:defRPr sz="1600" b="0" i="0" u="none" strike="noStrike" cap="none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○"/>
              <a:defRPr sz="1600" b="0" i="0" u="none" strike="noStrike" cap="none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■"/>
              <a:defRPr sz="1600" b="0" i="0" u="none" strike="noStrike" cap="none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●"/>
              <a:defRPr sz="1600" b="0" i="0" u="none" strike="noStrike" cap="none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○"/>
              <a:defRPr sz="1600" b="0" i="0" u="none" strike="noStrike" cap="none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■"/>
              <a:defRPr sz="1600" b="0" i="0" u="none" strike="noStrike" cap="none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pPr marL="0" indent="0" algn="ctr">
              <a:lnSpc>
                <a:spcPct val="90000"/>
              </a:lnSpc>
              <a:buClr>
                <a:srgbClr val="000000"/>
              </a:buClr>
            </a:pPr>
            <a:r>
              <a:rPr lang="fr-FR" sz="3467" b="1" dirty="0">
                <a:latin typeface="Lexend Deca Medium"/>
                <a:ea typeface="Lexend Deca Medium"/>
                <a:cs typeface="Lexend Deca Medium"/>
                <a:sym typeface="Lexend Deca Medium"/>
              </a:rPr>
              <a:t>Ajuster le chemin tout en gardant le « SENS »</a:t>
            </a:r>
          </a:p>
          <a:p>
            <a:pPr marL="0" indent="0" algn="ctr">
              <a:lnSpc>
                <a:spcPct val="90000"/>
              </a:lnSpc>
              <a:buClr>
                <a:srgbClr val="000000"/>
              </a:buClr>
            </a:pPr>
            <a:r>
              <a:rPr lang="fr-FR" sz="3467" b="1" dirty="0">
                <a:solidFill>
                  <a:schemeClr val="bg1"/>
                </a:solidFill>
                <a:latin typeface="Lexend Deca Medium"/>
                <a:ea typeface="Calibri"/>
                <a:cs typeface="Calibri"/>
                <a:sym typeface="Lexend Deca Medium"/>
              </a:rPr>
              <a:t>Direction &amp; Signification</a:t>
            </a:r>
            <a:r>
              <a:rPr lang="fr-FR" sz="3867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  <a:p>
            <a:pPr marL="0" indent="0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439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12FB3-8C3B-4D6B-B9CE-7B8463EE486E}"/>
              </a:ext>
            </a:extLst>
          </p:cNvPr>
          <p:cNvGrpSpPr/>
          <p:nvPr/>
        </p:nvGrpSpPr>
        <p:grpSpPr>
          <a:xfrm>
            <a:off x="623888" y="0"/>
            <a:ext cx="0" cy="6858000"/>
            <a:chOff x="5774647" y="2102644"/>
            <a:chExt cx="0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E14BE7-4252-44B5-BD4C-4B0623FAAD4B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102644"/>
              <a:ext cx="0" cy="555307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A5C622-681D-49F8-8528-94104AA0C65F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81807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323B6D-9F76-4E56-98F2-AD83F37B4AB9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3280530"/>
              <a:ext cx="0" cy="5680114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B5434D-DB13-45E0-95C5-13CED1E39C28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1B4D5-67F0-4090-AF2B-5EC280285674}"/>
              </a:ext>
            </a:extLst>
          </p:cNvPr>
          <p:cNvSpPr txBox="1"/>
          <p:nvPr/>
        </p:nvSpPr>
        <p:spPr>
          <a:xfrm>
            <a:off x="60728" y="6470700"/>
            <a:ext cx="2976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0</a:t>
            </a:r>
            <a:fld id="{B377B0BF-D10F-4789-BA4B-3DC204D9D834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DDB8A94-17D9-4718-19D3-88ED1080D372}"/>
              </a:ext>
            </a:extLst>
          </p:cNvPr>
          <p:cNvSpPr txBox="1"/>
          <p:nvPr/>
        </p:nvSpPr>
        <p:spPr>
          <a:xfrm>
            <a:off x="2107231" y="501248"/>
            <a:ext cx="849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Un management qui doit s’adapter au contexte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23FBDD9-4BBC-5FF4-7E14-CAFC57EA2379}"/>
              </a:ext>
            </a:extLst>
          </p:cNvPr>
          <p:cNvSpPr/>
          <p:nvPr/>
        </p:nvSpPr>
        <p:spPr>
          <a:xfrm>
            <a:off x="2107231" y="1226712"/>
            <a:ext cx="2573516" cy="25389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Raleway" pitchFamily="2" charset="0"/>
              </a:rPr>
              <a:t>Complexité</a:t>
            </a:r>
          </a:p>
          <a:p>
            <a:pPr algn="ctr"/>
            <a:endParaRPr lang="fr-FR" dirty="0">
              <a:latin typeface="Raleway" pitchFamily="2" charset="0"/>
            </a:endParaRPr>
          </a:p>
          <a:p>
            <a:pPr algn="ctr"/>
            <a:r>
              <a:rPr lang="fr-FR" dirty="0">
                <a:latin typeface="Raleway" pitchFamily="2" charset="0"/>
              </a:rPr>
              <a:t>=&gt; approche </a:t>
            </a:r>
            <a:r>
              <a:rPr lang="fr-FR" b="1" dirty="0">
                <a:latin typeface="Raleway" pitchFamily="2" charset="0"/>
              </a:rPr>
              <a:t>analytique avancée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4401C71-6B3D-C742-BD12-2C7EC2CD1B88}"/>
              </a:ext>
            </a:extLst>
          </p:cNvPr>
          <p:cNvSpPr/>
          <p:nvPr/>
        </p:nvSpPr>
        <p:spPr>
          <a:xfrm>
            <a:off x="4916418" y="1226712"/>
            <a:ext cx="2573516" cy="25389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Raleway" pitchFamily="2" charset="0"/>
              </a:rPr>
              <a:t>Fréquence des changements</a:t>
            </a:r>
          </a:p>
          <a:p>
            <a:pPr algn="ctr"/>
            <a:endParaRPr lang="fr-FR" dirty="0">
              <a:latin typeface="Raleway" pitchFamily="2" charset="0"/>
            </a:endParaRPr>
          </a:p>
          <a:p>
            <a:pPr algn="ctr"/>
            <a:r>
              <a:rPr lang="fr-FR" dirty="0">
                <a:latin typeface="Raleway" pitchFamily="2" charset="0"/>
              </a:rPr>
              <a:t>=&gt; Adapter son modèle d’affaires aux tendances</a:t>
            </a:r>
          </a:p>
          <a:p>
            <a:pPr algn="ctr"/>
            <a:r>
              <a:rPr lang="fr-FR" dirty="0">
                <a:latin typeface="Raleway" pitchFamily="2" charset="0"/>
              </a:rPr>
              <a:t>=&gt; Ajuster sa stratégie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907D09E-2186-7A98-DA89-A7FF8002E8BF}"/>
              </a:ext>
            </a:extLst>
          </p:cNvPr>
          <p:cNvSpPr/>
          <p:nvPr/>
        </p:nvSpPr>
        <p:spPr>
          <a:xfrm>
            <a:off x="7725605" y="1226712"/>
            <a:ext cx="2573516" cy="25389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Raleway" pitchFamily="2" charset="0"/>
              </a:rPr>
              <a:t>Niveau d’incertitude élevé</a:t>
            </a:r>
          </a:p>
          <a:p>
            <a:pPr algn="ctr"/>
            <a:endParaRPr lang="fr-FR" dirty="0">
              <a:latin typeface="Raleway" pitchFamily="2" charset="0"/>
            </a:endParaRPr>
          </a:p>
          <a:p>
            <a:pPr algn="ctr"/>
            <a:r>
              <a:rPr lang="fr-FR" dirty="0">
                <a:latin typeface="Raleway" pitchFamily="2" charset="0"/>
              </a:rPr>
              <a:t>=&gt; Changement des modèles de prévision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86DDB55-22FA-D0CC-0584-5EAAFBBEC866}"/>
              </a:ext>
            </a:extLst>
          </p:cNvPr>
          <p:cNvSpPr/>
          <p:nvPr/>
        </p:nvSpPr>
        <p:spPr>
          <a:xfrm>
            <a:off x="2107231" y="3931746"/>
            <a:ext cx="2573516" cy="2538954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Raleway" pitchFamily="2" charset="0"/>
              </a:rPr>
              <a:t>Recherche d’agilité organisationnelle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C58EC54-A78D-778D-C96F-FB003F994FF8}"/>
              </a:ext>
            </a:extLst>
          </p:cNvPr>
          <p:cNvSpPr/>
          <p:nvPr/>
        </p:nvSpPr>
        <p:spPr>
          <a:xfrm>
            <a:off x="4916418" y="3931746"/>
            <a:ext cx="2573516" cy="2538954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Raleway" pitchFamily="2" charset="0"/>
              </a:rPr>
              <a:t>Eclairage des décisions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E0D4AEB2-4B14-1364-4DC5-8048EFA95EF4}"/>
              </a:ext>
            </a:extLst>
          </p:cNvPr>
          <p:cNvSpPr/>
          <p:nvPr/>
        </p:nvSpPr>
        <p:spPr>
          <a:xfrm>
            <a:off x="7725605" y="3931746"/>
            <a:ext cx="2573516" cy="2538954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Raleway" pitchFamily="2" charset="0"/>
              </a:rPr>
              <a:t>Recherche d’opportunités stratégiques</a:t>
            </a:r>
          </a:p>
        </p:txBody>
      </p:sp>
    </p:spTree>
    <p:extLst>
      <p:ext uri="{BB962C8B-B14F-4D97-AF65-F5344CB8AC3E}">
        <p14:creationId xmlns:p14="http://schemas.microsoft.com/office/powerpoint/2010/main" val="40314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12FB3-8C3B-4D6B-B9CE-7B8463EE486E}"/>
              </a:ext>
            </a:extLst>
          </p:cNvPr>
          <p:cNvGrpSpPr/>
          <p:nvPr/>
        </p:nvGrpSpPr>
        <p:grpSpPr>
          <a:xfrm>
            <a:off x="623888" y="0"/>
            <a:ext cx="0" cy="6858000"/>
            <a:chOff x="5774647" y="2102644"/>
            <a:chExt cx="0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E14BE7-4252-44B5-BD4C-4B0623FAAD4B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102644"/>
              <a:ext cx="0" cy="555307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A5C622-681D-49F8-8528-94104AA0C65F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81807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323B6D-9F76-4E56-98F2-AD83F37B4AB9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3280530"/>
              <a:ext cx="0" cy="5680114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B5434D-DB13-45E0-95C5-13CED1E39C28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1B4D5-67F0-4090-AF2B-5EC280285674}"/>
              </a:ext>
            </a:extLst>
          </p:cNvPr>
          <p:cNvSpPr txBox="1"/>
          <p:nvPr/>
        </p:nvSpPr>
        <p:spPr>
          <a:xfrm>
            <a:off x="60728" y="6470700"/>
            <a:ext cx="2976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0</a:t>
            </a:r>
            <a:fld id="{B377B0BF-D10F-4789-BA4B-3DC204D9D834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DDB8A94-17D9-4718-19D3-88ED1080D372}"/>
              </a:ext>
            </a:extLst>
          </p:cNvPr>
          <p:cNvSpPr txBox="1"/>
          <p:nvPr/>
        </p:nvSpPr>
        <p:spPr>
          <a:xfrm>
            <a:off x="2107231" y="501248"/>
            <a:ext cx="849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apports du management moderne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74F6798-08DF-4749-F230-511741512E3C}"/>
              </a:ext>
            </a:extLst>
          </p:cNvPr>
          <p:cNvSpPr/>
          <p:nvPr/>
        </p:nvSpPr>
        <p:spPr>
          <a:xfrm>
            <a:off x="2111329" y="1195233"/>
            <a:ext cx="4685395" cy="27545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64A02F5-D137-3272-A31B-3CAB4A7DB33E}"/>
              </a:ext>
            </a:extLst>
          </p:cNvPr>
          <p:cNvSpPr/>
          <p:nvPr/>
        </p:nvSpPr>
        <p:spPr>
          <a:xfrm>
            <a:off x="7092024" y="1195233"/>
            <a:ext cx="4685395" cy="27545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5F722E85-6EAC-1D16-C336-A21750973166}"/>
              </a:ext>
            </a:extLst>
          </p:cNvPr>
          <p:cNvSpPr txBox="1">
            <a:spLocks/>
          </p:cNvSpPr>
          <p:nvPr/>
        </p:nvSpPr>
        <p:spPr>
          <a:xfrm>
            <a:off x="2380445" y="1340947"/>
            <a:ext cx="4074210" cy="10295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Agilité et Adaptabilité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flexibilité, réactivité et innovation</a:t>
            </a:r>
          </a:p>
          <a:p>
            <a:pPr marL="0" indent="0" algn="ctr">
              <a:buNone/>
            </a:pPr>
            <a:r>
              <a:rPr lang="fr-FR" sz="2000" dirty="0">
                <a:cs typeface="Calibri" panose="020F0502020204030204" pitchFamily="34" charset="0"/>
              </a:rPr>
              <a:t>▪ Traditionnel : rigidité et stabilité (structure hiérarchique et processus figés) </a:t>
            </a:r>
            <a:endParaRPr lang="fr-FR" sz="20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A17C06-0DBD-43F3-335D-20D18BE3152A}"/>
              </a:ext>
            </a:extLst>
          </p:cNvPr>
          <p:cNvSpPr/>
          <p:nvPr/>
        </p:nvSpPr>
        <p:spPr>
          <a:xfrm>
            <a:off x="2107230" y="4182319"/>
            <a:ext cx="4685395" cy="22883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269070F-4446-0F55-7CAA-F8E9E3E4529C}"/>
              </a:ext>
            </a:extLst>
          </p:cNvPr>
          <p:cNvSpPr/>
          <p:nvPr/>
        </p:nvSpPr>
        <p:spPr>
          <a:xfrm>
            <a:off x="7092024" y="4182319"/>
            <a:ext cx="4685395" cy="22883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7388DA9D-9043-0A2C-0030-0E20D5A01105}"/>
              </a:ext>
            </a:extLst>
          </p:cNvPr>
          <p:cNvSpPr txBox="1">
            <a:spLocks/>
          </p:cNvSpPr>
          <p:nvPr/>
        </p:nvSpPr>
        <p:spPr>
          <a:xfrm>
            <a:off x="7365239" y="1340947"/>
            <a:ext cx="4074210" cy="10295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Culture Collaborative et Participation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partage des idées et prise de décision participative (autonomie et confiance)</a:t>
            </a:r>
          </a:p>
          <a:p>
            <a:pPr marL="0" indent="0" algn="ctr">
              <a:buNone/>
            </a:pPr>
            <a:r>
              <a:rPr lang="fr-FR" sz="2000" dirty="0">
                <a:cs typeface="Calibri" panose="020F0502020204030204" pitchFamily="34" charset="0"/>
              </a:rPr>
              <a:t>▪ Traditionnel : autorité centralisée et modèle top-down</a:t>
            </a:r>
            <a:endParaRPr lang="fr-FR" sz="2000" dirty="0"/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24C8459F-4C5D-DF8B-EADA-E80AB089EF94}"/>
              </a:ext>
            </a:extLst>
          </p:cNvPr>
          <p:cNvSpPr txBox="1">
            <a:spLocks/>
          </p:cNvSpPr>
          <p:nvPr/>
        </p:nvSpPr>
        <p:spPr>
          <a:xfrm>
            <a:off x="2380445" y="4326983"/>
            <a:ext cx="4074210" cy="8553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Gestion du Changement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le changement est une constante</a:t>
            </a:r>
          </a:p>
          <a:p>
            <a:pPr marL="0" indent="0" algn="ctr">
              <a:buNone/>
            </a:pPr>
            <a:r>
              <a:rPr lang="fr-FR" sz="2000" dirty="0">
                <a:cs typeface="Calibri" panose="020F0502020204030204" pitchFamily="34" charset="0"/>
              </a:rPr>
              <a:t>▪ Traditionnel : forte résistante aux changements &amp; poids hiérarchique</a:t>
            </a:r>
            <a:endParaRPr lang="fr-FR" sz="2000" dirty="0"/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58EAE49D-D7E8-F1E9-F46B-78AF5B7A8C1F}"/>
              </a:ext>
            </a:extLst>
          </p:cNvPr>
          <p:cNvSpPr txBox="1">
            <a:spLocks/>
          </p:cNvSpPr>
          <p:nvPr/>
        </p:nvSpPr>
        <p:spPr>
          <a:xfrm>
            <a:off x="7365239" y="4331746"/>
            <a:ext cx="4074210" cy="8553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Technologie et Innovation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encourager l’innovation technologique</a:t>
            </a:r>
          </a:p>
          <a:p>
            <a:pPr marL="0" indent="0" algn="ctr">
              <a:buNone/>
            </a:pPr>
            <a:r>
              <a:rPr lang="fr-FR" sz="2000" dirty="0">
                <a:cs typeface="Calibri" panose="020F0502020204030204" pitchFamily="34" charset="0"/>
              </a:rPr>
              <a:t>▪ Traditionnel : lenteur et résistance dans l’adoption de nouvelles technologies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274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12FB3-8C3B-4D6B-B9CE-7B8463EE486E}"/>
              </a:ext>
            </a:extLst>
          </p:cNvPr>
          <p:cNvGrpSpPr/>
          <p:nvPr/>
        </p:nvGrpSpPr>
        <p:grpSpPr>
          <a:xfrm>
            <a:off x="623888" y="0"/>
            <a:ext cx="0" cy="6858000"/>
            <a:chOff x="5774647" y="2102644"/>
            <a:chExt cx="0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E14BE7-4252-44B5-BD4C-4B0623FAAD4B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102644"/>
              <a:ext cx="0" cy="555307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A5C622-681D-49F8-8528-94104AA0C65F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81807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323B6D-9F76-4E56-98F2-AD83F37B4AB9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3280530"/>
              <a:ext cx="0" cy="5680114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B5434D-DB13-45E0-95C5-13CED1E39C28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1B4D5-67F0-4090-AF2B-5EC280285674}"/>
              </a:ext>
            </a:extLst>
          </p:cNvPr>
          <p:cNvSpPr txBox="1"/>
          <p:nvPr/>
        </p:nvSpPr>
        <p:spPr>
          <a:xfrm>
            <a:off x="60728" y="6470700"/>
            <a:ext cx="2976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0</a:t>
            </a:r>
            <a:fld id="{B377B0BF-D10F-4789-BA4B-3DC204D9D834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DDB8A94-17D9-4718-19D3-88ED1080D372}"/>
              </a:ext>
            </a:extLst>
          </p:cNvPr>
          <p:cNvSpPr txBox="1"/>
          <p:nvPr/>
        </p:nvSpPr>
        <p:spPr>
          <a:xfrm>
            <a:off x="2107231" y="501248"/>
            <a:ext cx="849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apports du management moderne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64A02F5-D137-3272-A31B-3CAB4A7DB33E}"/>
              </a:ext>
            </a:extLst>
          </p:cNvPr>
          <p:cNvSpPr/>
          <p:nvPr/>
        </p:nvSpPr>
        <p:spPr>
          <a:xfrm>
            <a:off x="2110297" y="1177886"/>
            <a:ext cx="4188983" cy="24422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CA17C06-0DBD-43F3-335D-20D18BE3152A}"/>
              </a:ext>
            </a:extLst>
          </p:cNvPr>
          <p:cNvSpPr/>
          <p:nvPr/>
        </p:nvSpPr>
        <p:spPr>
          <a:xfrm>
            <a:off x="7092024" y="1177886"/>
            <a:ext cx="4188983" cy="24422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269070F-4446-0F55-7CAA-F8E9E3E4529C}"/>
              </a:ext>
            </a:extLst>
          </p:cNvPr>
          <p:cNvSpPr/>
          <p:nvPr/>
        </p:nvSpPr>
        <p:spPr>
          <a:xfrm>
            <a:off x="4735323" y="4028431"/>
            <a:ext cx="4188983" cy="24422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7388DA9D-9043-0A2C-0030-0E20D5A01105}"/>
              </a:ext>
            </a:extLst>
          </p:cNvPr>
          <p:cNvSpPr txBox="1">
            <a:spLocks/>
          </p:cNvSpPr>
          <p:nvPr/>
        </p:nvSpPr>
        <p:spPr>
          <a:xfrm>
            <a:off x="2383512" y="1323600"/>
            <a:ext cx="3642552" cy="9128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Flexibilité du Lieu de Travail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modèles de travail flexibles</a:t>
            </a:r>
          </a:p>
          <a:p>
            <a:pPr marL="0" indent="0" algn="ctr">
              <a:buNone/>
            </a:pPr>
            <a:r>
              <a:rPr lang="fr-FR" sz="2000" dirty="0">
                <a:cs typeface="Calibri" panose="020F0502020204030204" pitchFamily="34" charset="0"/>
              </a:rPr>
              <a:t>▪ Traditionnel : présence physique au bureau </a:t>
            </a:r>
            <a:endParaRPr lang="fr-FR" sz="2000" dirty="0"/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24C8459F-4C5D-DF8B-EADA-E80AB089EF94}"/>
              </a:ext>
            </a:extLst>
          </p:cNvPr>
          <p:cNvSpPr txBox="1">
            <a:spLocks/>
          </p:cNvSpPr>
          <p:nvPr/>
        </p:nvSpPr>
        <p:spPr>
          <a:xfrm>
            <a:off x="7365239" y="1322550"/>
            <a:ext cx="3642552" cy="9128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Orientation Client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orienté satisfaction clients</a:t>
            </a:r>
          </a:p>
          <a:p>
            <a:pPr marL="0" indent="0" algn="ctr">
              <a:buNone/>
            </a:pPr>
            <a:r>
              <a:rPr lang="fr-FR" sz="2000" dirty="0">
                <a:cs typeface="Calibri" panose="020F0502020204030204" pitchFamily="34" charset="0"/>
              </a:rPr>
              <a:t>▪ Traditionnel : attaché au respect des processus internes</a:t>
            </a:r>
            <a:endParaRPr lang="fr-FR" sz="2000" dirty="0"/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58EAE49D-D7E8-F1E9-F46B-78AF5B7A8C1F}"/>
              </a:ext>
            </a:extLst>
          </p:cNvPr>
          <p:cNvSpPr txBox="1">
            <a:spLocks/>
          </p:cNvSpPr>
          <p:nvPr/>
        </p:nvSpPr>
        <p:spPr>
          <a:xfrm>
            <a:off x="4871930" y="4173095"/>
            <a:ext cx="3915768" cy="9128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1517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15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/>
              <a:t>Développement Continu des Compétences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▪ Moderne : poids de la formation et de l’apprentissage</a:t>
            </a:r>
          </a:p>
          <a:p>
            <a:pPr marL="0" indent="0" algn="ctr">
              <a:buNone/>
            </a:pPr>
            <a:r>
              <a:rPr lang="fr-FR" sz="2000" dirty="0">
                <a:cs typeface="Calibri" panose="020F0502020204030204" pitchFamily="34" charset="0"/>
              </a:rPr>
              <a:t>▪ Traditionnel : compétences statiques pour des rôles dédiés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380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12FB3-8C3B-4D6B-B9CE-7B8463EE486E}"/>
              </a:ext>
            </a:extLst>
          </p:cNvPr>
          <p:cNvGrpSpPr/>
          <p:nvPr/>
        </p:nvGrpSpPr>
        <p:grpSpPr>
          <a:xfrm>
            <a:off x="623888" y="0"/>
            <a:ext cx="0" cy="6858000"/>
            <a:chOff x="5774647" y="2102644"/>
            <a:chExt cx="0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E14BE7-4252-44B5-BD4C-4B0623FAAD4B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102644"/>
              <a:ext cx="0" cy="555307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A5C622-681D-49F8-8528-94104AA0C65F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81807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323B6D-9F76-4E56-98F2-AD83F37B4AB9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3280530"/>
              <a:ext cx="0" cy="5680114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B5434D-DB13-45E0-95C5-13CED1E39C28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1B4D5-67F0-4090-AF2B-5EC280285674}"/>
              </a:ext>
            </a:extLst>
          </p:cNvPr>
          <p:cNvSpPr txBox="1"/>
          <p:nvPr/>
        </p:nvSpPr>
        <p:spPr>
          <a:xfrm>
            <a:off x="60728" y="6470700"/>
            <a:ext cx="2976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0</a:t>
            </a:r>
            <a:fld id="{B377B0BF-D10F-4789-BA4B-3DC204D9D834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606A7-A1C2-4427-9F50-93B9E378D340}"/>
              </a:ext>
            </a:extLst>
          </p:cNvPr>
          <p:cNvSpPr txBox="1"/>
          <p:nvPr/>
        </p:nvSpPr>
        <p:spPr>
          <a:xfrm>
            <a:off x="1121193" y="629616"/>
            <a:ext cx="65946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1025" algn="l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82547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.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2EE2C01-2F57-4F66-A895-5CB95B108CE6}"/>
              </a:ext>
            </a:extLst>
          </p:cNvPr>
          <p:cNvSpPr/>
          <p:nvPr/>
        </p:nvSpPr>
        <p:spPr>
          <a:xfrm>
            <a:off x="1116430" y="1778795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0FFA7DC-4468-4B33-895D-9B38103F6002}"/>
              </a:ext>
            </a:extLst>
          </p:cNvPr>
          <p:cNvSpPr/>
          <p:nvPr/>
        </p:nvSpPr>
        <p:spPr>
          <a:xfrm flipV="1">
            <a:off x="1116430" y="6136483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DA98C54D-5D3F-4265-E23A-CB364D3F9F23}"/>
              </a:ext>
            </a:extLst>
          </p:cNvPr>
          <p:cNvSpPr txBox="1"/>
          <p:nvPr/>
        </p:nvSpPr>
        <p:spPr>
          <a:xfrm>
            <a:off x="2107090" y="469999"/>
            <a:ext cx="78570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/>
              <a:t>Lien fort entre management et contrôle de gestion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BEB0CCA-30CA-DD80-5389-7566BD8ADDCA}"/>
              </a:ext>
            </a:extLst>
          </p:cNvPr>
          <p:cNvSpPr txBox="1"/>
          <p:nvPr/>
        </p:nvSpPr>
        <p:spPr>
          <a:xfrm>
            <a:off x="2107090" y="1092200"/>
            <a:ext cx="810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Importance du lien entre performance et résultat</a:t>
            </a:r>
            <a:endParaRPr lang="fr-FR" sz="2000" b="1" dirty="0"/>
          </a:p>
          <a:p>
            <a:endParaRPr lang="fr-FR" sz="2000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13128E6-ED3E-ADB5-F20D-74B901021DCB}"/>
              </a:ext>
            </a:extLst>
          </p:cNvPr>
          <p:cNvSpPr/>
          <p:nvPr/>
        </p:nvSpPr>
        <p:spPr>
          <a:xfrm>
            <a:off x="2107090" y="1778795"/>
            <a:ext cx="9116916" cy="46092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A00FB29E-268C-9BE2-CC13-8FDD484E68F3}"/>
              </a:ext>
            </a:extLst>
          </p:cNvPr>
          <p:cNvSpPr txBox="1">
            <a:spLocks/>
          </p:cNvSpPr>
          <p:nvPr/>
        </p:nvSpPr>
        <p:spPr>
          <a:xfrm>
            <a:off x="2315045" y="1883702"/>
            <a:ext cx="8677852" cy="13144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/>
              <a:t>On utilise très souvent de manière interchangeable la notion de </a:t>
            </a:r>
            <a:r>
              <a:rPr lang="fr-FR" sz="2400" b="1" dirty="0"/>
              <a:t>performance</a:t>
            </a:r>
            <a:r>
              <a:rPr lang="fr-FR" sz="2400" dirty="0"/>
              <a:t> et de </a:t>
            </a:r>
            <a:r>
              <a:rPr lang="fr-FR" sz="2400" b="1" dirty="0"/>
              <a:t>résultat</a:t>
            </a:r>
            <a:r>
              <a:rPr lang="fr-FR" sz="2400" dirty="0"/>
              <a:t>, alors qu’elles doivent être bien dissociées pour organiser le management organisationnel dans une </a:t>
            </a:r>
            <a:r>
              <a:rPr lang="fr-FR" sz="2400" b="1" dirty="0"/>
              <a:t>approche causale (</a:t>
            </a:r>
            <a:r>
              <a:rPr lang="fr-FR" sz="2400" b="1" dirty="0" err="1"/>
              <a:t>Pour-Quoi</a:t>
            </a:r>
            <a:r>
              <a:rPr lang="fr-FR" sz="2400" b="1" dirty="0"/>
              <a:t> ? – Quoi ? Et Comment ?)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>
                <a:cs typeface="Calibri" panose="020F0502020204030204" pitchFamily="34" charset="0"/>
              </a:rPr>
              <a:t>▪ </a:t>
            </a:r>
            <a:r>
              <a:rPr lang="fr-FR" sz="2400" dirty="0"/>
              <a:t>La </a:t>
            </a:r>
            <a:r>
              <a:rPr lang="fr-FR" sz="2400" b="1" dirty="0"/>
              <a:t>performance</a:t>
            </a:r>
            <a:r>
              <a:rPr lang="fr-FR" sz="2400" dirty="0"/>
              <a:t> se joue dans les réalisations et le niveau d’activité au cœur des processus opérationnels (CT)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>
                <a:cs typeface="Calibri" panose="020F0502020204030204" pitchFamily="34" charset="0"/>
              </a:rPr>
              <a:t>▪ Le </a:t>
            </a:r>
            <a:r>
              <a:rPr lang="fr-FR" sz="2400" b="1" dirty="0">
                <a:cs typeface="Calibri" panose="020F0502020204030204" pitchFamily="34" charset="0"/>
              </a:rPr>
              <a:t>résultat</a:t>
            </a:r>
            <a:r>
              <a:rPr lang="fr-FR" sz="2400" dirty="0">
                <a:cs typeface="Calibri" panose="020F0502020204030204" pitchFamily="34" charset="0"/>
              </a:rPr>
              <a:t> n’est qu’un constat « froid » à un instant T (LMT) qui est la résultante de la performance des processus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730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12FB3-8C3B-4D6B-B9CE-7B8463EE486E}"/>
              </a:ext>
            </a:extLst>
          </p:cNvPr>
          <p:cNvGrpSpPr/>
          <p:nvPr/>
        </p:nvGrpSpPr>
        <p:grpSpPr>
          <a:xfrm>
            <a:off x="623888" y="0"/>
            <a:ext cx="0" cy="6858000"/>
            <a:chOff x="5774647" y="2102644"/>
            <a:chExt cx="0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E14BE7-4252-44B5-BD4C-4B0623FAAD4B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102644"/>
              <a:ext cx="0" cy="555307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A5C622-681D-49F8-8528-94104AA0C65F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81807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323B6D-9F76-4E56-98F2-AD83F37B4AB9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3280530"/>
              <a:ext cx="0" cy="5680114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B5434D-DB13-45E0-95C5-13CED1E39C28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1B4D5-67F0-4090-AF2B-5EC280285674}"/>
              </a:ext>
            </a:extLst>
          </p:cNvPr>
          <p:cNvSpPr txBox="1"/>
          <p:nvPr/>
        </p:nvSpPr>
        <p:spPr>
          <a:xfrm>
            <a:off x="60728" y="6470700"/>
            <a:ext cx="2976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0</a:t>
            </a:r>
            <a:fld id="{B377B0BF-D10F-4789-BA4B-3DC204D9D834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606A7-A1C2-4427-9F50-93B9E378D340}"/>
              </a:ext>
            </a:extLst>
          </p:cNvPr>
          <p:cNvSpPr txBox="1"/>
          <p:nvPr/>
        </p:nvSpPr>
        <p:spPr>
          <a:xfrm>
            <a:off x="1121193" y="629616"/>
            <a:ext cx="65946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1025" algn="l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82547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.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2EE2C01-2F57-4F66-A895-5CB95B108CE6}"/>
              </a:ext>
            </a:extLst>
          </p:cNvPr>
          <p:cNvSpPr/>
          <p:nvPr/>
        </p:nvSpPr>
        <p:spPr>
          <a:xfrm>
            <a:off x="1116430" y="1778795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0FFA7DC-4468-4B33-895D-9B38103F6002}"/>
              </a:ext>
            </a:extLst>
          </p:cNvPr>
          <p:cNvSpPr/>
          <p:nvPr/>
        </p:nvSpPr>
        <p:spPr>
          <a:xfrm flipV="1">
            <a:off x="1116430" y="6136483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DA98C54D-5D3F-4265-E23A-CB364D3F9F23}"/>
              </a:ext>
            </a:extLst>
          </p:cNvPr>
          <p:cNvSpPr txBox="1"/>
          <p:nvPr/>
        </p:nvSpPr>
        <p:spPr>
          <a:xfrm>
            <a:off x="2107090" y="469999"/>
            <a:ext cx="78570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/>
              <a:t>Lien fort entre management et contrôle de gestion</a:t>
            </a:r>
          </a:p>
        </p:txBody>
      </p:sp>
      <p:sp>
        <p:nvSpPr>
          <p:cNvPr id="7" name="Freeform: Shape 29">
            <a:extLst>
              <a:ext uri="{FF2B5EF4-FFF2-40B4-BE49-F238E27FC236}">
                <a16:creationId xmlns:a16="http://schemas.microsoft.com/office/drawing/2014/main" id="{09A345C8-615D-78C0-6D0A-A2D2C800C3F5}"/>
              </a:ext>
            </a:extLst>
          </p:cNvPr>
          <p:cNvSpPr/>
          <p:nvPr/>
        </p:nvSpPr>
        <p:spPr>
          <a:xfrm>
            <a:off x="1116430" y="1778795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" name="Freeform: Shape 30">
            <a:extLst>
              <a:ext uri="{FF2B5EF4-FFF2-40B4-BE49-F238E27FC236}">
                <a16:creationId xmlns:a16="http://schemas.microsoft.com/office/drawing/2014/main" id="{B00D8371-DE91-1DC3-AE0C-9DEB7437C2D7}"/>
              </a:ext>
            </a:extLst>
          </p:cNvPr>
          <p:cNvSpPr/>
          <p:nvPr/>
        </p:nvSpPr>
        <p:spPr>
          <a:xfrm flipV="1">
            <a:off x="1116430" y="6136483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758BC56-A0EC-2D4E-99AF-ED59110B398E}"/>
              </a:ext>
            </a:extLst>
          </p:cNvPr>
          <p:cNvSpPr txBox="1"/>
          <p:nvPr/>
        </p:nvSpPr>
        <p:spPr>
          <a:xfrm>
            <a:off x="2043156" y="912469"/>
            <a:ext cx="810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Un exemple pour mieux comprendre :</a:t>
            </a: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24EF476-4F56-02B5-5A9F-30370A0AD97F}"/>
              </a:ext>
            </a:extLst>
          </p:cNvPr>
          <p:cNvSpPr/>
          <p:nvPr/>
        </p:nvSpPr>
        <p:spPr>
          <a:xfrm>
            <a:off x="2199225" y="3931543"/>
            <a:ext cx="2303654" cy="2609967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EB8BFB4-DFBE-8A64-44A9-CA28540640AB}"/>
              </a:ext>
            </a:extLst>
          </p:cNvPr>
          <p:cNvSpPr/>
          <p:nvPr/>
        </p:nvSpPr>
        <p:spPr>
          <a:xfrm>
            <a:off x="8126436" y="3931546"/>
            <a:ext cx="2303654" cy="260996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4BF35F2-46C1-0B16-32A5-0FFA1C4C8912}"/>
              </a:ext>
            </a:extLst>
          </p:cNvPr>
          <p:cNvSpPr/>
          <p:nvPr/>
        </p:nvSpPr>
        <p:spPr>
          <a:xfrm>
            <a:off x="5151398" y="3931546"/>
            <a:ext cx="2303654" cy="260996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F0093CF-C449-F8E2-802D-56F9CB2E568F}"/>
              </a:ext>
            </a:extLst>
          </p:cNvPr>
          <p:cNvSpPr txBox="1"/>
          <p:nvPr/>
        </p:nvSpPr>
        <p:spPr>
          <a:xfrm>
            <a:off x="2107091" y="3993099"/>
            <a:ext cx="24931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Processus de révision</a:t>
            </a:r>
          </a:p>
          <a:p>
            <a:pPr algn="ctr"/>
            <a:endParaRPr lang="fr-FR" sz="1200" dirty="0"/>
          </a:p>
          <a:p>
            <a:pPr algn="ctr"/>
            <a:r>
              <a:rPr lang="fr-FR" sz="1400" dirty="0"/>
              <a:t>● Nbre d’heures de soutien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● Nbre de </a:t>
            </a:r>
            <a:r>
              <a:rPr lang="fr-FR" sz="1400" dirty="0" err="1"/>
              <a:t>Moocs</a:t>
            </a:r>
            <a:r>
              <a:rPr lang="fr-FR" sz="1400" dirty="0"/>
              <a:t> visualisés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● Nbre d’auto-évaluations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● Budget investi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7210642-BC61-BA8A-7B20-9A8CAB4AC5C6}"/>
              </a:ext>
            </a:extLst>
          </p:cNvPr>
          <p:cNvSpPr txBox="1"/>
          <p:nvPr/>
        </p:nvSpPr>
        <p:spPr>
          <a:xfrm>
            <a:off x="5335522" y="4081954"/>
            <a:ext cx="1924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Résultat</a:t>
            </a:r>
          </a:p>
          <a:p>
            <a:pPr algn="ctr"/>
            <a:endParaRPr lang="fr-FR" sz="1400" b="1" dirty="0"/>
          </a:p>
          <a:p>
            <a:pPr algn="ctr"/>
            <a:r>
              <a:rPr lang="fr-FR" sz="1600" dirty="0"/>
              <a:t>● La ou les notes !!!!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● Appréciations (au-delà des notes….)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B5AB34-C370-5649-7EBC-61CFA9D12A73}"/>
              </a:ext>
            </a:extLst>
          </p:cNvPr>
          <p:cNvSpPr txBox="1"/>
          <p:nvPr/>
        </p:nvSpPr>
        <p:spPr>
          <a:xfrm>
            <a:off x="8304980" y="4024109"/>
            <a:ext cx="19248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Impact </a:t>
            </a:r>
          </a:p>
          <a:p>
            <a:pPr algn="ctr"/>
            <a:r>
              <a:rPr lang="fr-FR" b="1" dirty="0"/>
              <a:t>(effet LT)</a:t>
            </a:r>
          </a:p>
          <a:p>
            <a:pPr algn="ctr"/>
            <a:endParaRPr lang="fr-FR" sz="1600" b="1" dirty="0"/>
          </a:p>
          <a:p>
            <a:pPr algn="ctr"/>
            <a:r>
              <a:rPr lang="fr-FR" sz="1600" dirty="0"/>
              <a:t>● Obtention du diplôme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● Classement d’admission</a:t>
            </a:r>
          </a:p>
        </p:txBody>
      </p:sp>
      <p:pic>
        <p:nvPicPr>
          <p:cNvPr id="18" name="Image 17" descr="Une image contenant texte, bibliothèque, pièce, ordinateur&#10;&#10;Description générée automatiquement">
            <a:extLst>
              <a:ext uri="{FF2B5EF4-FFF2-40B4-BE49-F238E27FC236}">
                <a16:creationId xmlns:a16="http://schemas.microsoft.com/office/drawing/2014/main" id="{8D089716-AA55-2367-0FE6-5C48A9336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93" y="1420300"/>
            <a:ext cx="4374716" cy="23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12FB3-8C3B-4D6B-B9CE-7B8463EE486E}"/>
              </a:ext>
            </a:extLst>
          </p:cNvPr>
          <p:cNvGrpSpPr/>
          <p:nvPr/>
        </p:nvGrpSpPr>
        <p:grpSpPr>
          <a:xfrm>
            <a:off x="623888" y="0"/>
            <a:ext cx="0" cy="6858000"/>
            <a:chOff x="5774647" y="2102644"/>
            <a:chExt cx="0" cy="6858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E14BE7-4252-44B5-BD4C-4B0623FAAD4B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102644"/>
              <a:ext cx="0" cy="555307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A5C622-681D-49F8-8528-94104AA0C65F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2742406"/>
              <a:ext cx="0" cy="481807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323B6D-9F76-4E56-98F2-AD83F37B4AB9}"/>
                </a:ext>
              </a:extLst>
            </p:cNvPr>
            <p:cNvCxnSpPr>
              <a:cxnSpLocks/>
            </p:cNvCxnSpPr>
            <p:nvPr/>
          </p:nvCxnSpPr>
          <p:spPr>
            <a:xfrm>
              <a:off x="5774647" y="3280530"/>
              <a:ext cx="0" cy="5680114"/>
            </a:xfrm>
            <a:prstGeom prst="line">
              <a:avLst/>
            </a:prstGeom>
            <a:ln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8B5434D-DB13-45E0-95C5-13CED1E39C28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1B4D5-67F0-4090-AF2B-5EC280285674}"/>
              </a:ext>
            </a:extLst>
          </p:cNvPr>
          <p:cNvSpPr txBox="1"/>
          <p:nvPr/>
        </p:nvSpPr>
        <p:spPr>
          <a:xfrm>
            <a:off x="60728" y="6470700"/>
            <a:ext cx="2976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0</a:t>
            </a:r>
            <a:fld id="{B377B0BF-D10F-4789-BA4B-3DC204D9D834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606A7-A1C2-4427-9F50-93B9E378D340}"/>
              </a:ext>
            </a:extLst>
          </p:cNvPr>
          <p:cNvSpPr txBox="1"/>
          <p:nvPr/>
        </p:nvSpPr>
        <p:spPr>
          <a:xfrm>
            <a:off x="1121193" y="629616"/>
            <a:ext cx="65946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91025" algn="l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82547"/>
                </a:solidFill>
                <a:effectLst/>
                <a:uLnTx/>
                <a:uFillTx/>
                <a:latin typeface="Raleway ExtraBold"/>
                <a:ea typeface="+mn-ea"/>
                <a:cs typeface="+mn-cs"/>
              </a:rPr>
              <a:t>.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2EE2C01-2F57-4F66-A895-5CB95B108CE6}"/>
              </a:ext>
            </a:extLst>
          </p:cNvPr>
          <p:cNvSpPr/>
          <p:nvPr/>
        </p:nvSpPr>
        <p:spPr>
          <a:xfrm>
            <a:off x="1116430" y="1778795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0FFA7DC-4468-4B33-895D-9B38103F6002}"/>
              </a:ext>
            </a:extLst>
          </p:cNvPr>
          <p:cNvSpPr/>
          <p:nvPr/>
        </p:nvSpPr>
        <p:spPr>
          <a:xfrm flipV="1">
            <a:off x="1116430" y="6136483"/>
            <a:ext cx="104907" cy="104907"/>
          </a:xfrm>
          <a:custGeom>
            <a:avLst/>
            <a:gdLst>
              <a:gd name="connsiteX0" fmla="*/ 0 w 104907"/>
              <a:gd name="connsiteY0" fmla="*/ 0 h 104907"/>
              <a:gd name="connsiteX1" fmla="*/ 104907 w 104907"/>
              <a:gd name="connsiteY1" fmla="*/ 0 h 104907"/>
              <a:gd name="connsiteX2" fmla="*/ 104907 w 104907"/>
              <a:gd name="connsiteY2" fmla="*/ 2375 h 104907"/>
              <a:gd name="connsiteX3" fmla="*/ 71264 w 104907"/>
              <a:gd name="connsiteY3" fmla="*/ 9167 h 104907"/>
              <a:gd name="connsiteX4" fmla="*/ 9169 w 104907"/>
              <a:gd name="connsiteY4" fmla="*/ 71262 h 104907"/>
              <a:gd name="connsiteX5" fmla="*/ 2377 w 104907"/>
              <a:gd name="connsiteY5" fmla="*/ 104907 h 104907"/>
              <a:gd name="connsiteX6" fmla="*/ 0 w 104907"/>
              <a:gd name="connsiteY6" fmla="*/ 104907 h 10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7" h="104907">
                <a:moveTo>
                  <a:pt x="0" y="0"/>
                </a:moveTo>
                <a:lnTo>
                  <a:pt x="104907" y="0"/>
                </a:lnTo>
                <a:lnTo>
                  <a:pt x="104907" y="2375"/>
                </a:lnTo>
                <a:lnTo>
                  <a:pt x="71264" y="9167"/>
                </a:lnTo>
                <a:cubicBezTo>
                  <a:pt x="43345" y="20976"/>
                  <a:pt x="20978" y="43343"/>
                  <a:pt x="9169" y="71262"/>
                </a:cubicBezTo>
                <a:lnTo>
                  <a:pt x="2377" y="104907"/>
                </a:lnTo>
                <a:lnTo>
                  <a:pt x="0" y="104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DA98C54D-5D3F-4265-E23A-CB364D3F9F23}"/>
              </a:ext>
            </a:extLst>
          </p:cNvPr>
          <p:cNvSpPr txBox="1"/>
          <p:nvPr/>
        </p:nvSpPr>
        <p:spPr>
          <a:xfrm>
            <a:off x="2107090" y="469999"/>
            <a:ext cx="78570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b="1" dirty="0"/>
              <a:t>Lien fort entre management et contrôle de gestion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BEB0CCA-30CA-DD80-5389-7566BD8ADDCA}"/>
              </a:ext>
            </a:extLst>
          </p:cNvPr>
          <p:cNvSpPr txBox="1"/>
          <p:nvPr/>
        </p:nvSpPr>
        <p:spPr>
          <a:xfrm>
            <a:off x="2043156" y="961486"/>
            <a:ext cx="810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Savoir relier les différents niveaux d’indicateurs (chaine causale)</a:t>
            </a:r>
            <a:endParaRPr lang="fr-FR" sz="2000" b="1" dirty="0"/>
          </a:p>
          <a:p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330B3-7F2B-52DC-9AAE-F0A250E5849B}"/>
              </a:ext>
            </a:extLst>
          </p:cNvPr>
          <p:cNvSpPr/>
          <p:nvPr/>
        </p:nvSpPr>
        <p:spPr>
          <a:xfrm>
            <a:off x="2311879" y="2440344"/>
            <a:ext cx="1366840" cy="25052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/>
              <a:t>Indicateurs de situation (contexte)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3E2A7-9342-0F8F-5157-8A25BC97F642}"/>
              </a:ext>
            </a:extLst>
          </p:cNvPr>
          <p:cNvSpPr/>
          <p:nvPr/>
        </p:nvSpPr>
        <p:spPr>
          <a:xfrm>
            <a:off x="3767701" y="1895484"/>
            <a:ext cx="1852592" cy="11264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/>
              <a:t>Indicateurs de ressources (à disposition)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5E36E5-F55E-352A-A64D-3F31F8F45397}"/>
              </a:ext>
            </a:extLst>
          </p:cNvPr>
          <p:cNvSpPr/>
          <p:nvPr/>
        </p:nvSpPr>
        <p:spPr>
          <a:xfrm>
            <a:off x="3762619" y="3164297"/>
            <a:ext cx="1852592" cy="11264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Indicateurs d’activités</a:t>
            </a:r>
          </a:p>
          <a:p>
            <a:pPr algn="ctr"/>
            <a:r>
              <a:rPr lang="fr-FR" b="1" dirty="0"/>
              <a:t>(moyens consommés)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BC776-649A-71C7-69E0-56205B733F79}"/>
              </a:ext>
            </a:extLst>
          </p:cNvPr>
          <p:cNvSpPr/>
          <p:nvPr/>
        </p:nvSpPr>
        <p:spPr>
          <a:xfrm>
            <a:off x="3762619" y="4433109"/>
            <a:ext cx="1852592" cy="11264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Indicateurs de processus (progrès des processus)</a:t>
            </a: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5D7B36F1-1BEF-50F8-1B8E-38760F208212}"/>
              </a:ext>
            </a:extLst>
          </p:cNvPr>
          <p:cNvSpPr/>
          <p:nvPr/>
        </p:nvSpPr>
        <p:spPr>
          <a:xfrm>
            <a:off x="5732307" y="1645871"/>
            <a:ext cx="4496322" cy="444537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7CD37-806D-502D-BE10-040DCA30F99B}"/>
              </a:ext>
            </a:extLst>
          </p:cNvPr>
          <p:cNvSpPr/>
          <p:nvPr/>
        </p:nvSpPr>
        <p:spPr>
          <a:xfrm>
            <a:off x="5810131" y="2641566"/>
            <a:ext cx="1417872" cy="20259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Indicateurs d’effets à CT</a:t>
            </a:r>
          </a:p>
          <a:p>
            <a:pPr algn="ctr"/>
            <a:r>
              <a:rPr lang="fr-FR" sz="1600" b="1" dirty="0"/>
              <a:t>(avantages immédiats)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18EA4E-9B09-19AF-0951-2D4B90F7A640}"/>
              </a:ext>
            </a:extLst>
          </p:cNvPr>
          <p:cNvSpPr/>
          <p:nvPr/>
        </p:nvSpPr>
        <p:spPr>
          <a:xfrm>
            <a:off x="7311903" y="2108572"/>
            <a:ext cx="1417872" cy="30919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Indicateurs d’effets à MT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3E12B1-30C4-292B-17C2-43460B04EDF8}"/>
              </a:ext>
            </a:extLst>
          </p:cNvPr>
          <p:cNvSpPr/>
          <p:nvPr/>
        </p:nvSpPr>
        <p:spPr>
          <a:xfrm>
            <a:off x="8813675" y="1534081"/>
            <a:ext cx="1417872" cy="4346369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Indicateurs d’effets à LT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96347E9-85C6-9E6F-C8B2-4779EA593E46}"/>
              </a:ext>
            </a:extLst>
          </p:cNvPr>
          <p:cNvCxnSpPr>
            <a:cxnSpLocks/>
          </p:cNvCxnSpPr>
          <p:nvPr/>
        </p:nvCxnSpPr>
        <p:spPr>
          <a:xfrm>
            <a:off x="2477354" y="6102958"/>
            <a:ext cx="7754193" cy="21547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D99D20B-6E9E-91DE-8C5C-9EA30CBC9135}"/>
              </a:ext>
            </a:extLst>
          </p:cNvPr>
          <p:cNvSpPr txBox="1"/>
          <p:nvPr/>
        </p:nvSpPr>
        <p:spPr>
          <a:xfrm>
            <a:off x="6164382" y="6188936"/>
            <a:ext cx="2671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Temporalité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A05DA-851B-6A82-AE04-47137C4758CF}"/>
              </a:ext>
            </a:extLst>
          </p:cNvPr>
          <p:cNvSpPr/>
          <p:nvPr/>
        </p:nvSpPr>
        <p:spPr>
          <a:xfrm>
            <a:off x="5729389" y="1487329"/>
            <a:ext cx="4608336" cy="4488472"/>
          </a:xfrm>
          <a:prstGeom prst="rect">
            <a:avLst/>
          </a:prstGeom>
          <a:noFill/>
          <a:ln w="508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90CDFB-5205-ECEF-69D4-42BBD850F0BA}"/>
              </a:ext>
            </a:extLst>
          </p:cNvPr>
          <p:cNvSpPr/>
          <p:nvPr/>
        </p:nvSpPr>
        <p:spPr>
          <a:xfrm>
            <a:off x="3732988" y="3124853"/>
            <a:ext cx="1912501" cy="2505284"/>
          </a:xfrm>
          <a:prstGeom prst="rect">
            <a:avLst/>
          </a:prstGeom>
          <a:noFill/>
          <a:ln w="508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3A571146-2E05-E287-03BD-CE1EE1A2E129}"/>
              </a:ext>
            </a:extLst>
          </p:cNvPr>
          <p:cNvSpPr/>
          <p:nvPr/>
        </p:nvSpPr>
        <p:spPr>
          <a:xfrm>
            <a:off x="4511750" y="5656665"/>
            <a:ext cx="354330" cy="439282"/>
          </a:xfrm>
          <a:prstGeom prst="downArrow">
            <a:avLst/>
          </a:prstGeom>
          <a:noFill/>
          <a:ln w="508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2789F3F-A436-D8A8-8B04-7AB08073F4E8}"/>
              </a:ext>
            </a:extLst>
          </p:cNvPr>
          <p:cNvSpPr txBox="1"/>
          <p:nvPr/>
        </p:nvSpPr>
        <p:spPr>
          <a:xfrm>
            <a:off x="3648239" y="6077943"/>
            <a:ext cx="209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Indicateurs de pilotage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189B0C4-0535-CD6E-45AF-255842BD4158}"/>
              </a:ext>
            </a:extLst>
          </p:cNvPr>
          <p:cNvSpPr txBox="1"/>
          <p:nvPr/>
        </p:nvSpPr>
        <p:spPr>
          <a:xfrm>
            <a:off x="6637746" y="1547647"/>
            <a:ext cx="2091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Indicateurs de constat </a:t>
            </a:r>
          </a:p>
        </p:txBody>
      </p:sp>
    </p:spTree>
    <p:extLst>
      <p:ext uri="{BB962C8B-B14F-4D97-AF65-F5344CB8AC3E}">
        <p14:creationId xmlns:p14="http://schemas.microsoft.com/office/powerpoint/2010/main" val="25050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GS Group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2547"/>
      </a:accent1>
      <a:accent2>
        <a:srgbClr val="1174B7"/>
      </a:accent2>
      <a:accent3>
        <a:srgbClr val="D4AD79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IGS Groupe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8023</TotalTime>
  <Words>1028</Words>
  <Application>Microsoft Macintosh PowerPoint</Application>
  <PresentationFormat>Grand écran</PresentationFormat>
  <Paragraphs>153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Lexend Deca</vt:lpstr>
      <vt:lpstr>Lexend Deca Medium</vt:lpstr>
      <vt:lpstr>M PLUS Rounded 1c</vt:lpstr>
      <vt:lpstr>Raleway</vt:lpstr>
      <vt:lpstr>Raleway ExtraBold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PUIG Corinne</dc:creator>
  <cp:lastModifiedBy>Sylvie Vidal</cp:lastModifiedBy>
  <cp:revision>179</cp:revision>
  <dcterms:created xsi:type="dcterms:W3CDTF">2021-11-01T15:31:06Z</dcterms:created>
  <dcterms:modified xsi:type="dcterms:W3CDTF">2024-02-17T13:14:57Z</dcterms:modified>
</cp:coreProperties>
</file>